
<file path=[Content_Types].xml><?xml version="1.0" encoding="utf-8"?>
<Types xmlns="http://schemas.openxmlformats.org/package/2006/content-types">
  <Default Extension="png" ContentType="image/png"/>
  <Default Extension="emf" ContentType="image/x-emf"/>
  <Default Extension="jpeg" ContentType="image/jpeg"/>
  <Default Extension="MOV" ContentType="video/quicktime"/>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7"/>
  </p:notesMasterIdLst>
  <p:handoutMasterIdLst>
    <p:handoutMasterId r:id="rId128"/>
  </p:handoutMasterIdLst>
  <p:sldIdLst>
    <p:sldId id="256" r:id="rId2"/>
    <p:sldId id="257" r:id="rId3"/>
    <p:sldId id="263" r:id="rId4"/>
    <p:sldId id="258" r:id="rId5"/>
    <p:sldId id="270" r:id="rId6"/>
    <p:sldId id="271" r:id="rId7"/>
    <p:sldId id="272" r:id="rId8"/>
    <p:sldId id="273" r:id="rId9"/>
    <p:sldId id="261" r:id="rId10"/>
    <p:sldId id="264" r:id="rId11"/>
    <p:sldId id="266" r:id="rId12"/>
    <p:sldId id="274" r:id="rId13"/>
    <p:sldId id="275" r:id="rId14"/>
    <p:sldId id="276" r:id="rId15"/>
    <p:sldId id="277" r:id="rId16"/>
    <p:sldId id="358" r:id="rId17"/>
    <p:sldId id="268" r:id="rId18"/>
    <p:sldId id="283" r:id="rId19"/>
    <p:sldId id="294" r:id="rId20"/>
    <p:sldId id="306" r:id="rId21"/>
    <p:sldId id="296" r:id="rId22"/>
    <p:sldId id="284" r:id="rId23"/>
    <p:sldId id="285" r:id="rId24"/>
    <p:sldId id="286" r:id="rId25"/>
    <p:sldId id="287" r:id="rId26"/>
    <p:sldId id="288" r:id="rId27"/>
    <p:sldId id="297" r:id="rId28"/>
    <p:sldId id="289" r:id="rId29"/>
    <p:sldId id="298" r:id="rId30"/>
    <p:sldId id="299" r:id="rId31"/>
    <p:sldId id="300" r:id="rId32"/>
    <p:sldId id="301" r:id="rId33"/>
    <p:sldId id="408" r:id="rId34"/>
    <p:sldId id="302" r:id="rId35"/>
    <p:sldId id="303" r:id="rId36"/>
    <p:sldId id="307" r:id="rId37"/>
    <p:sldId id="308" r:id="rId38"/>
    <p:sldId id="309" r:id="rId39"/>
    <p:sldId id="310" r:id="rId40"/>
    <p:sldId id="317" r:id="rId41"/>
    <p:sldId id="359" r:id="rId42"/>
    <p:sldId id="360" r:id="rId43"/>
    <p:sldId id="316" r:id="rId44"/>
    <p:sldId id="321" r:id="rId45"/>
    <p:sldId id="323" r:id="rId46"/>
    <p:sldId id="320" r:id="rId47"/>
    <p:sldId id="324" r:id="rId48"/>
    <p:sldId id="325" r:id="rId49"/>
    <p:sldId id="326" r:id="rId50"/>
    <p:sldId id="361" r:id="rId51"/>
    <p:sldId id="328" r:id="rId52"/>
    <p:sldId id="329" r:id="rId53"/>
    <p:sldId id="330" r:id="rId54"/>
    <p:sldId id="382" r:id="rId55"/>
    <p:sldId id="331" r:id="rId56"/>
    <p:sldId id="332" r:id="rId57"/>
    <p:sldId id="362" r:id="rId58"/>
    <p:sldId id="334" r:id="rId59"/>
    <p:sldId id="335" r:id="rId60"/>
    <p:sldId id="336" r:id="rId61"/>
    <p:sldId id="383" r:id="rId62"/>
    <p:sldId id="384" r:id="rId63"/>
    <p:sldId id="337" r:id="rId64"/>
    <p:sldId id="338" r:id="rId65"/>
    <p:sldId id="363" r:id="rId66"/>
    <p:sldId id="340" r:id="rId67"/>
    <p:sldId id="341" r:id="rId68"/>
    <p:sldId id="342" r:id="rId69"/>
    <p:sldId id="343" r:id="rId70"/>
    <p:sldId id="344" r:id="rId71"/>
    <p:sldId id="385" r:id="rId72"/>
    <p:sldId id="346" r:id="rId73"/>
    <p:sldId id="347" r:id="rId74"/>
    <p:sldId id="348" r:id="rId75"/>
    <p:sldId id="349" r:id="rId76"/>
    <p:sldId id="350" r:id="rId77"/>
    <p:sldId id="364" r:id="rId78"/>
    <p:sldId id="365" r:id="rId79"/>
    <p:sldId id="366" r:id="rId80"/>
    <p:sldId id="367" r:id="rId81"/>
    <p:sldId id="368" r:id="rId82"/>
    <p:sldId id="369" r:id="rId83"/>
    <p:sldId id="370" r:id="rId84"/>
    <p:sldId id="371" r:id="rId85"/>
    <p:sldId id="372" r:id="rId86"/>
    <p:sldId id="373" r:id="rId87"/>
    <p:sldId id="374" r:id="rId88"/>
    <p:sldId id="386" r:id="rId89"/>
    <p:sldId id="375" r:id="rId90"/>
    <p:sldId id="376" r:id="rId91"/>
    <p:sldId id="387" r:id="rId92"/>
    <p:sldId id="388" r:id="rId93"/>
    <p:sldId id="379" r:id="rId94"/>
    <p:sldId id="398" r:id="rId95"/>
    <p:sldId id="380" r:id="rId96"/>
    <p:sldId id="389" r:id="rId97"/>
    <p:sldId id="390" r:id="rId98"/>
    <p:sldId id="381" r:id="rId99"/>
    <p:sldId id="351" r:id="rId100"/>
    <p:sldId id="352" r:id="rId101"/>
    <p:sldId id="353" r:id="rId102"/>
    <p:sldId id="354" r:id="rId103"/>
    <p:sldId id="357" r:id="rId104"/>
    <p:sldId id="355" r:id="rId105"/>
    <p:sldId id="391" r:id="rId106"/>
    <p:sldId id="392" r:id="rId107"/>
    <p:sldId id="356" r:id="rId108"/>
    <p:sldId id="393" r:id="rId109"/>
    <p:sldId id="394" r:id="rId110"/>
    <p:sldId id="395" r:id="rId111"/>
    <p:sldId id="401" r:id="rId112"/>
    <p:sldId id="399" r:id="rId113"/>
    <p:sldId id="400" r:id="rId114"/>
    <p:sldId id="402" r:id="rId115"/>
    <p:sldId id="403" r:id="rId116"/>
    <p:sldId id="404" r:id="rId117"/>
    <p:sldId id="405" r:id="rId118"/>
    <p:sldId id="414" r:id="rId119"/>
    <p:sldId id="406" r:id="rId120"/>
    <p:sldId id="409" r:id="rId121"/>
    <p:sldId id="410" r:id="rId122"/>
    <p:sldId id="411" r:id="rId123"/>
    <p:sldId id="412" r:id="rId124"/>
    <p:sldId id="413" r:id="rId125"/>
    <p:sldId id="407" r:id="rId1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livia K Koehler" initials="OKK" lastIdx="1" clrIdx="0">
    <p:extLst>
      <p:ext uri="{19B8F6BF-5375-455C-9EA6-DF929625EA0E}">
        <p15:presenceInfo xmlns:p15="http://schemas.microsoft.com/office/powerpoint/2012/main" userId="S-1-5-21-2924184371-3683105403-1935216572-33508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9933FF"/>
    <a:srgbClr val="9966FF"/>
    <a:srgbClr val="00CC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06" autoAdjust="0"/>
    <p:restoredTop sz="94660"/>
  </p:normalViewPr>
  <p:slideViewPr>
    <p:cSldViewPr snapToGrid="0">
      <p:cViewPr varScale="1">
        <p:scale>
          <a:sx n="82" d="100"/>
          <a:sy n="82" d="100"/>
        </p:scale>
        <p:origin x="96" y="31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D5A421-635A-4267-A816-5F1397F512C1}" type="datetimeFigureOut">
              <a:rPr lang="en-US" smtClean="0"/>
              <a:t>12/16/2015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smtClean="0"/>
              <a:t>EECT 101 Lab Notebook</a:t>
            </a: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234FD20-257F-4FCA-AC75-43C3D2264818}" type="slidenum">
              <a:rPr lang="en-US" smtClean="0"/>
              <a:t>‹#›</a:t>
            </a:fld>
            <a:endParaRPr lang="en-US"/>
          </a:p>
        </p:txBody>
      </p:sp>
    </p:spTree>
    <p:extLst>
      <p:ext uri="{BB962C8B-B14F-4D97-AF65-F5344CB8AC3E}">
        <p14:creationId xmlns:p14="http://schemas.microsoft.com/office/powerpoint/2010/main" val="226819690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17B520-790F-48F8-918D-EF9E0739F45C}" type="datetimeFigureOut">
              <a:rPr lang="en-US" smtClean="0"/>
              <a:t>12/16/2015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smtClean="0"/>
              <a:t>EECT 101 Lab Notebook</a:t>
            </a: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E2744A-C54B-4E84-AC36-D0A55A5BC28D}" type="slidenum">
              <a:rPr lang="en-US" smtClean="0"/>
              <a:t>‹#›</a:t>
            </a:fld>
            <a:endParaRPr lang="en-US"/>
          </a:p>
        </p:txBody>
      </p:sp>
    </p:spTree>
    <p:extLst>
      <p:ext uri="{BB962C8B-B14F-4D97-AF65-F5344CB8AC3E}">
        <p14:creationId xmlns:p14="http://schemas.microsoft.com/office/powerpoint/2010/main" val="3212374043"/>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2744A-C54B-4E84-AC36-D0A55A5BC28D}" type="slidenum">
              <a:rPr lang="en-US" smtClean="0"/>
              <a:t>1</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Tree>
    <p:extLst>
      <p:ext uri="{BB962C8B-B14F-4D97-AF65-F5344CB8AC3E}">
        <p14:creationId xmlns:p14="http://schemas.microsoft.com/office/powerpoint/2010/main" val="2511947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2744A-C54B-4E84-AC36-D0A55A5BC28D}" type="slidenum">
              <a:rPr lang="en-US" smtClean="0"/>
              <a:t>2</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Tree>
    <p:extLst>
      <p:ext uri="{BB962C8B-B14F-4D97-AF65-F5344CB8AC3E}">
        <p14:creationId xmlns:p14="http://schemas.microsoft.com/office/powerpoint/2010/main" val="599201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9D4462A-C5F9-4033-B39F-2E83D52ABE4B}" type="datetime1">
              <a:rPr lang="en-US" smtClean="0"/>
              <a:t>12/16/2015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6" name="Slide Number Placeholder 5"/>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3071989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17971A-8C81-4817-8C8D-0DCED580D813}" type="datetime1">
              <a:rPr lang="en-US" smtClean="0"/>
              <a:t>12/16/2015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6" name="Slide Number Placeholder 5"/>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3880925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F62518-6E2F-432D-AF42-7B80CC314E39}" type="datetime1">
              <a:rPr lang="en-US" smtClean="0"/>
              <a:t>12/16/2015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6" name="Slide Number Placeholder 5"/>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2869160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21F6E6-0889-441F-95B0-BC12C76E2D87}" type="datetime1">
              <a:rPr lang="en-US" smtClean="0"/>
              <a:t>12/16/2015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6" name="Slide Number Placeholder 5"/>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996612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23A2EF-1DE5-452F-AF8E-F0F36A72E8BC}" type="datetime1">
              <a:rPr lang="en-US" smtClean="0"/>
              <a:t>12/16/2015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6" name="Slide Number Placeholder 5"/>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4199143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FDB46D-D7B7-48EE-B616-0508A7A7D477}" type="datetime1">
              <a:rPr lang="en-US" smtClean="0"/>
              <a:t>12/16/2015</a:t>
            </a:fld>
            <a:endParaRPr lang="en-US"/>
          </a:p>
        </p:txBody>
      </p:sp>
      <p:sp>
        <p:nvSpPr>
          <p:cNvPr id="6" name="Footer Placeholder 5"/>
          <p:cNvSpPr>
            <a:spLocks noGrp="1"/>
          </p:cNvSpPr>
          <p:nvPr>
            <p:ph type="ftr" sz="quarter" idx="11"/>
          </p:nvPr>
        </p:nvSpPr>
        <p:spPr/>
        <p:txBody>
          <a:bodyPr/>
          <a:lstStyle/>
          <a:p>
            <a:r>
              <a:rPr lang="en-US" smtClean="0"/>
              <a:t>EECT 101 Lab Notebook</a:t>
            </a:r>
            <a:endParaRPr lang="en-US"/>
          </a:p>
        </p:txBody>
      </p:sp>
      <p:sp>
        <p:nvSpPr>
          <p:cNvPr id="7" name="Slide Number Placeholder 6"/>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1494615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747F2E-22D2-4B37-A9D2-CFF11AC09E74}" type="datetime1">
              <a:rPr lang="en-US" smtClean="0"/>
              <a:t>12/16/2015</a:t>
            </a:fld>
            <a:endParaRPr lang="en-US"/>
          </a:p>
        </p:txBody>
      </p:sp>
      <p:sp>
        <p:nvSpPr>
          <p:cNvPr id="8" name="Footer Placeholder 7"/>
          <p:cNvSpPr>
            <a:spLocks noGrp="1"/>
          </p:cNvSpPr>
          <p:nvPr>
            <p:ph type="ftr" sz="quarter" idx="11"/>
          </p:nvPr>
        </p:nvSpPr>
        <p:spPr/>
        <p:txBody>
          <a:bodyPr/>
          <a:lstStyle/>
          <a:p>
            <a:r>
              <a:rPr lang="en-US" smtClean="0"/>
              <a:t>EECT 101 Lab Notebook</a:t>
            </a:r>
            <a:endParaRPr lang="en-US"/>
          </a:p>
        </p:txBody>
      </p:sp>
      <p:sp>
        <p:nvSpPr>
          <p:cNvPr id="9" name="Slide Number Placeholder 8"/>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3634557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59432C8-42A7-477A-99AF-E57BEE3A42B3}" type="datetime1">
              <a:rPr lang="en-US" smtClean="0"/>
              <a:t>12/16/2015</a:t>
            </a:fld>
            <a:endParaRPr lang="en-US"/>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767508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922950-16BF-44DB-813F-03297FCA0A29}" type="datetime1">
              <a:rPr lang="en-US" smtClean="0"/>
              <a:t>12/16/2015</a:t>
            </a:fld>
            <a:endParaRPr lang="en-US"/>
          </a:p>
        </p:txBody>
      </p:sp>
      <p:sp>
        <p:nvSpPr>
          <p:cNvPr id="3" name="Footer Placeholder 2"/>
          <p:cNvSpPr>
            <a:spLocks noGrp="1"/>
          </p:cNvSpPr>
          <p:nvPr>
            <p:ph type="ftr" sz="quarter" idx="11"/>
          </p:nvPr>
        </p:nvSpPr>
        <p:spPr/>
        <p:txBody>
          <a:bodyPr/>
          <a:lstStyle/>
          <a:p>
            <a:r>
              <a:rPr lang="en-US" smtClean="0"/>
              <a:t>EECT 101 Lab Notebook</a:t>
            </a:r>
            <a:endParaRPr lang="en-US"/>
          </a:p>
        </p:txBody>
      </p:sp>
      <p:sp>
        <p:nvSpPr>
          <p:cNvPr id="4" name="Slide Number Placeholder 3"/>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2964130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20AD28-700A-477B-94B4-252658AF282F}" type="datetime1">
              <a:rPr lang="en-US" smtClean="0"/>
              <a:t>12/16/2015</a:t>
            </a:fld>
            <a:endParaRPr lang="en-US"/>
          </a:p>
        </p:txBody>
      </p:sp>
      <p:sp>
        <p:nvSpPr>
          <p:cNvPr id="6" name="Footer Placeholder 5"/>
          <p:cNvSpPr>
            <a:spLocks noGrp="1"/>
          </p:cNvSpPr>
          <p:nvPr>
            <p:ph type="ftr" sz="quarter" idx="11"/>
          </p:nvPr>
        </p:nvSpPr>
        <p:spPr/>
        <p:txBody>
          <a:bodyPr/>
          <a:lstStyle/>
          <a:p>
            <a:r>
              <a:rPr lang="en-US" smtClean="0"/>
              <a:t>EECT 101 Lab Notebook</a:t>
            </a:r>
            <a:endParaRPr lang="en-US"/>
          </a:p>
        </p:txBody>
      </p:sp>
      <p:sp>
        <p:nvSpPr>
          <p:cNvPr id="7" name="Slide Number Placeholder 6"/>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115492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617783-D0AF-4E3B-914F-0ACEAE07C37C}" type="datetime1">
              <a:rPr lang="en-US" smtClean="0"/>
              <a:t>12/16/2015</a:t>
            </a:fld>
            <a:endParaRPr lang="en-US"/>
          </a:p>
        </p:txBody>
      </p:sp>
      <p:sp>
        <p:nvSpPr>
          <p:cNvPr id="6" name="Footer Placeholder 5"/>
          <p:cNvSpPr>
            <a:spLocks noGrp="1"/>
          </p:cNvSpPr>
          <p:nvPr>
            <p:ph type="ftr" sz="quarter" idx="11"/>
          </p:nvPr>
        </p:nvSpPr>
        <p:spPr/>
        <p:txBody>
          <a:bodyPr/>
          <a:lstStyle/>
          <a:p>
            <a:r>
              <a:rPr lang="en-US" smtClean="0"/>
              <a:t>EECT 101 Lab Notebook</a:t>
            </a:r>
            <a:endParaRPr lang="en-US"/>
          </a:p>
        </p:txBody>
      </p:sp>
      <p:sp>
        <p:nvSpPr>
          <p:cNvPr id="7" name="Slide Number Placeholder 6"/>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1767651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6BA75C-6DF3-48B4-B643-BB4749C5096A}" type="datetime1">
              <a:rPr lang="en-US" smtClean="0"/>
              <a:t>12/16/2015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EECT 101 Lab Notebook</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05E3D1-8C80-40C9-AABD-810F903285A1}" type="slidenum">
              <a:rPr lang="en-US" smtClean="0"/>
              <a:t>‹#›</a:t>
            </a:fld>
            <a:endParaRPr lang="en-US"/>
          </a:p>
        </p:txBody>
      </p:sp>
    </p:spTree>
    <p:extLst>
      <p:ext uri="{BB962C8B-B14F-4D97-AF65-F5344CB8AC3E}">
        <p14:creationId xmlns:p14="http://schemas.microsoft.com/office/powerpoint/2010/main" val="3191652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png"/><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11" Type="http://schemas.openxmlformats.org/officeDocument/2006/relationships/image" Target="../media/image9.emf"/><Relationship Id="rId5" Type="http://schemas.openxmlformats.org/officeDocument/2006/relationships/image" Target="../media/image3.emf"/><Relationship Id="rId10" Type="http://schemas.openxmlformats.org/officeDocument/2006/relationships/image" Target="../media/image8.emf"/><Relationship Id="rId4" Type="http://schemas.openxmlformats.org/officeDocument/2006/relationships/image" Target="../media/image2.emf"/><Relationship Id="rId9" Type="http://schemas.openxmlformats.org/officeDocument/2006/relationships/image" Target="../media/image7.emf"/></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 Id="rId5" Type="http://schemas.openxmlformats.org/officeDocument/2006/relationships/image" Target="../media/image139.png"/><Relationship Id="rId4" Type="http://schemas.openxmlformats.org/officeDocument/2006/relationships/image" Target="../media/image138.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141.gif"/><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2.xml"/><Relationship Id="rId4" Type="http://schemas.openxmlformats.org/officeDocument/2006/relationships/image" Target="../media/image147.jpeg"/></Relationships>
</file>

<file path=ppt/slides/_rels/slide121.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2.xml"/><Relationship Id="rId4" Type="http://schemas.openxmlformats.org/officeDocument/2006/relationships/image" Target="../media/image150.jpeg"/></Relationships>
</file>

<file path=ppt/slides/_rels/slide122.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2.xml"/><Relationship Id="rId5" Type="http://schemas.openxmlformats.org/officeDocument/2006/relationships/image" Target="../media/image154.jpeg"/><Relationship Id="rId4" Type="http://schemas.openxmlformats.org/officeDocument/2006/relationships/image" Target="../media/image153.jpeg"/></Relationships>
</file>

<file path=ppt/slides/_rels/slide123.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57.png"/></Relationships>
</file>

<file path=ppt/slides/_rels/slide125.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5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7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8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9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6720705" y="3887048"/>
            <a:ext cx="1133475" cy="2752725"/>
          </a:xfrm>
          <a:prstGeom prst="rect">
            <a:avLst/>
          </a:prstGeom>
        </p:spPr>
      </p:pic>
      <p:pic>
        <p:nvPicPr>
          <p:cNvPr id="13" name="Picture 12"/>
          <p:cNvPicPr>
            <a:picLocks noChangeAspect="1"/>
          </p:cNvPicPr>
          <p:nvPr/>
        </p:nvPicPr>
        <p:blipFill>
          <a:blip r:embed="rId4"/>
          <a:stretch>
            <a:fillRect/>
          </a:stretch>
        </p:blipFill>
        <p:spPr>
          <a:xfrm>
            <a:off x="4153159" y="4097601"/>
            <a:ext cx="1115104" cy="2542172"/>
          </a:xfrm>
          <a:prstGeom prst="rect">
            <a:avLst/>
          </a:prstGeom>
        </p:spPr>
      </p:pic>
      <p:pic>
        <p:nvPicPr>
          <p:cNvPr id="14" name="Picture 13"/>
          <p:cNvPicPr>
            <a:picLocks noChangeAspect="1"/>
          </p:cNvPicPr>
          <p:nvPr/>
        </p:nvPicPr>
        <p:blipFill>
          <a:blip r:embed="rId5"/>
          <a:stretch>
            <a:fillRect/>
          </a:stretch>
        </p:blipFill>
        <p:spPr>
          <a:xfrm>
            <a:off x="10213906" y="3769464"/>
            <a:ext cx="1423344" cy="2505984"/>
          </a:xfrm>
          <a:prstGeom prst="rect">
            <a:avLst/>
          </a:prstGeom>
        </p:spPr>
      </p:pic>
      <p:pic>
        <p:nvPicPr>
          <p:cNvPr id="7" name="Picture 6"/>
          <p:cNvPicPr>
            <a:picLocks noChangeAspect="1"/>
          </p:cNvPicPr>
          <p:nvPr/>
        </p:nvPicPr>
        <p:blipFill>
          <a:blip r:embed="rId6"/>
          <a:stretch>
            <a:fillRect/>
          </a:stretch>
        </p:blipFill>
        <p:spPr>
          <a:xfrm>
            <a:off x="5614902" y="484365"/>
            <a:ext cx="915655" cy="2379328"/>
          </a:xfrm>
          <a:prstGeom prst="rect">
            <a:avLst/>
          </a:prstGeom>
        </p:spPr>
      </p:pic>
      <p:pic>
        <p:nvPicPr>
          <p:cNvPr id="8" name="Picture 7"/>
          <p:cNvPicPr>
            <a:picLocks noChangeAspect="1"/>
          </p:cNvPicPr>
          <p:nvPr/>
        </p:nvPicPr>
        <p:blipFill>
          <a:blip r:embed="rId7"/>
          <a:stretch>
            <a:fillRect/>
          </a:stretch>
        </p:blipFill>
        <p:spPr>
          <a:xfrm>
            <a:off x="4750385" y="127985"/>
            <a:ext cx="988182" cy="2723110"/>
          </a:xfrm>
          <a:prstGeom prst="rect">
            <a:avLst/>
          </a:prstGeom>
        </p:spPr>
      </p:pic>
      <p:pic>
        <p:nvPicPr>
          <p:cNvPr id="9" name="Picture 8"/>
          <p:cNvPicPr>
            <a:picLocks noChangeAspect="1"/>
          </p:cNvPicPr>
          <p:nvPr/>
        </p:nvPicPr>
        <p:blipFill>
          <a:blip r:embed="rId8"/>
          <a:stretch>
            <a:fillRect/>
          </a:stretch>
        </p:blipFill>
        <p:spPr>
          <a:xfrm>
            <a:off x="9169357" y="621370"/>
            <a:ext cx="988182" cy="2325047"/>
          </a:xfrm>
          <a:prstGeom prst="rect">
            <a:avLst/>
          </a:prstGeom>
        </p:spPr>
      </p:pic>
      <p:pic>
        <p:nvPicPr>
          <p:cNvPr id="5" name="Picture 4"/>
          <p:cNvPicPr>
            <a:picLocks noChangeAspect="1"/>
          </p:cNvPicPr>
          <p:nvPr/>
        </p:nvPicPr>
        <p:blipFill>
          <a:blip r:embed="rId9"/>
          <a:stretch>
            <a:fillRect/>
          </a:stretch>
        </p:blipFill>
        <p:spPr>
          <a:xfrm>
            <a:off x="1388439" y="1071560"/>
            <a:ext cx="1087906" cy="2207438"/>
          </a:xfrm>
          <a:prstGeom prst="rect">
            <a:avLst/>
          </a:prstGeom>
        </p:spPr>
      </p:pic>
      <p:sp>
        <p:nvSpPr>
          <p:cNvPr id="2" name="Title 1"/>
          <p:cNvSpPr>
            <a:spLocks noGrp="1"/>
          </p:cNvSpPr>
          <p:nvPr>
            <p:ph type="ctrTitle"/>
          </p:nvPr>
        </p:nvSpPr>
        <p:spPr/>
        <p:txBody>
          <a:bodyPr>
            <a:scene3d>
              <a:camera prst="orthographicFront"/>
              <a:lightRig rig="soft" dir="t">
                <a:rot lat="0" lon="0" rev="15600000"/>
              </a:lightRig>
            </a:scene3d>
            <a:sp3d extrusionH="57150" prstMaterial="softEdge">
              <a:bevelT w="25400" h="38100"/>
            </a:sp3d>
          </a:bodyPr>
          <a:lstStyle/>
          <a:p>
            <a:r>
              <a:rPr lang="en-US" b="1" dirty="0" smtClean="0">
                <a:ln/>
                <a:solidFill>
                  <a:schemeClr val="accent4"/>
                </a:solidFill>
              </a:rPr>
              <a:t>EECT 101-50C Lab Notebook</a:t>
            </a:r>
            <a:endParaRPr lang="en-US" b="1" dirty="0">
              <a:ln/>
              <a:solidFill>
                <a:schemeClr val="accent4"/>
              </a:solidFill>
            </a:endParaRPr>
          </a:p>
        </p:txBody>
      </p:sp>
      <p:sp>
        <p:nvSpPr>
          <p:cNvPr id="3" name="Subtitle 2"/>
          <p:cNvSpPr>
            <a:spLocks noGrp="1"/>
          </p:cNvSpPr>
          <p:nvPr>
            <p:ph type="subTitle" idx="1"/>
          </p:nvPr>
        </p:nvSpPr>
        <p:spPr/>
        <p:txBody>
          <a:bodyPr>
            <a:normAutofit fontScale="92500" lnSpcReduction="20000"/>
          </a:bodyPr>
          <a:lstStyle/>
          <a:p>
            <a:r>
              <a:rPr lang="en-US" sz="3900" b="1" dirty="0" smtClean="0">
                <a:ln w="22225">
                  <a:solidFill>
                    <a:schemeClr val="accent2"/>
                  </a:solidFill>
                  <a:prstDash val="solid"/>
                </a:ln>
                <a:solidFill>
                  <a:schemeClr val="accent2">
                    <a:lumMod val="40000"/>
                    <a:lumOff val="60000"/>
                  </a:schemeClr>
                </a:solidFill>
              </a:rPr>
              <a:t>ELECTRONIC PROJECTS</a:t>
            </a:r>
          </a:p>
          <a:p>
            <a:r>
              <a:rPr lang="en-US" sz="2600" b="1" dirty="0" smtClean="0">
                <a:ln w="22225">
                  <a:solidFill>
                    <a:schemeClr val="accent2"/>
                  </a:solidFill>
                  <a:prstDash val="solid"/>
                </a:ln>
                <a:solidFill>
                  <a:schemeClr val="accent2">
                    <a:lumMod val="40000"/>
                    <a:lumOff val="60000"/>
                  </a:schemeClr>
                </a:solidFill>
              </a:rPr>
              <a:t>Fall 2015</a:t>
            </a:r>
          </a:p>
          <a:p>
            <a:r>
              <a:rPr lang="en-US" sz="2600" b="1" dirty="0" smtClean="0">
                <a:ln w="22225">
                  <a:solidFill>
                    <a:schemeClr val="accent2"/>
                  </a:solidFill>
                  <a:prstDash val="solid"/>
                </a:ln>
                <a:solidFill>
                  <a:schemeClr val="accent2">
                    <a:lumMod val="40000"/>
                    <a:lumOff val="60000"/>
                  </a:schemeClr>
                </a:solidFill>
              </a:rPr>
              <a:t>Olivia Koehler</a:t>
            </a:r>
          </a:p>
          <a:p>
            <a:r>
              <a:rPr lang="en-US" sz="2600" b="1" dirty="0" smtClean="0">
                <a:ln w="22225">
                  <a:solidFill>
                    <a:schemeClr val="accent2"/>
                  </a:solidFill>
                  <a:prstDash val="solid"/>
                </a:ln>
                <a:solidFill>
                  <a:schemeClr val="accent2">
                    <a:lumMod val="40000"/>
                    <a:lumOff val="60000"/>
                  </a:schemeClr>
                </a:solidFill>
              </a:rPr>
              <a:t>12-16-15</a:t>
            </a:r>
            <a:endParaRPr lang="en-US" sz="2600" b="1" dirty="0">
              <a:ln w="22225">
                <a:solidFill>
                  <a:schemeClr val="accent2"/>
                </a:solidFill>
                <a:prstDash val="solid"/>
              </a:ln>
              <a:solidFill>
                <a:schemeClr val="accent2">
                  <a:lumMod val="40000"/>
                  <a:lumOff val="60000"/>
                </a:schemeClr>
              </a:solidFill>
            </a:endParaRPr>
          </a:p>
        </p:txBody>
      </p:sp>
      <p:pic>
        <p:nvPicPr>
          <p:cNvPr id="10" name="Picture 9"/>
          <p:cNvPicPr>
            <a:picLocks noChangeAspect="1"/>
          </p:cNvPicPr>
          <p:nvPr/>
        </p:nvPicPr>
        <p:blipFill>
          <a:blip r:embed="rId10"/>
          <a:stretch>
            <a:fillRect/>
          </a:stretch>
        </p:blipFill>
        <p:spPr>
          <a:xfrm>
            <a:off x="0" y="3760417"/>
            <a:ext cx="1731584" cy="2515031"/>
          </a:xfrm>
          <a:prstGeom prst="rect">
            <a:avLst/>
          </a:prstGeom>
        </p:spPr>
      </p:pic>
      <p:pic>
        <p:nvPicPr>
          <p:cNvPr id="11" name="Picture 10"/>
          <p:cNvPicPr>
            <a:picLocks noChangeAspect="1"/>
          </p:cNvPicPr>
          <p:nvPr/>
        </p:nvPicPr>
        <p:blipFill>
          <a:blip r:embed="rId11"/>
          <a:stretch>
            <a:fillRect/>
          </a:stretch>
        </p:blipFill>
        <p:spPr>
          <a:xfrm>
            <a:off x="1731584" y="3878026"/>
            <a:ext cx="960984" cy="2397422"/>
          </a:xfrm>
          <a:prstGeom prst="rect">
            <a:avLst/>
          </a:prstGeom>
        </p:spPr>
      </p:pic>
    </p:spTree>
    <p:extLst>
      <p:ext uri="{BB962C8B-B14F-4D97-AF65-F5344CB8AC3E}">
        <p14:creationId xmlns:p14="http://schemas.microsoft.com/office/powerpoint/2010/main" val="3759267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sz="5400" dirty="0" smtClean="0">
                <a:solidFill>
                  <a:schemeClr val="accent6">
                    <a:lumMod val="75000"/>
                  </a:schemeClr>
                </a:solidFill>
              </a:rPr>
              <a:t>Lab 2 – Resistors and Ohm’s Law</a:t>
            </a:r>
            <a:br>
              <a:rPr lang="en-US" sz="5400" dirty="0" smtClean="0">
                <a:solidFill>
                  <a:schemeClr val="accent6">
                    <a:lumMod val="75000"/>
                  </a:schemeClr>
                </a:solidFill>
              </a:rPr>
            </a:br>
            <a:endParaRPr lang="en-US" sz="2400" dirty="0">
              <a:solidFill>
                <a:schemeClr val="accent6">
                  <a:lumMod val="75000"/>
                </a:schemeClr>
              </a:solidFill>
            </a:endParaRPr>
          </a:p>
        </p:txBody>
      </p:sp>
      <p:sp>
        <p:nvSpPr>
          <p:cNvPr id="4" name="Footer Placeholder 3"/>
          <p:cNvSpPr>
            <a:spLocks noGrp="1"/>
          </p:cNvSpPr>
          <p:nvPr>
            <p:ph type="ftr" sz="quarter" idx="11"/>
          </p:nvPr>
        </p:nvSpPr>
        <p:spPr>
          <a:xfrm>
            <a:off x="831850" y="6356349"/>
            <a:ext cx="2434389" cy="365125"/>
          </a:xfrm>
        </p:spPr>
        <p:txBody>
          <a:bodyPr/>
          <a:lstStyle/>
          <a:p>
            <a:pPr algn="l"/>
            <a:r>
              <a:rPr lang="en-US" dirty="0"/>
              <a:t>EECT 101-50C Lab Notebook</a:t>
            </a:r>
          </a:p>
        </p:txBody>
      </p:sp>
      <p:sp>
        <p:nvSpPr>
          <p:cNvPr id="5" name="Slide Number Placeholder 4"/>
          <p:cNvSpPr>
            <a:spLocks noGrp="1"/>
          </p:cNvSpPr>
          <p:nvPr>
            <p:ph type="sldNum" sz="quarter" idx="12"/>
          </p:nvPr>
        </p:nvSpPr>
        <p:spPr/>
        <p:txBody>
          <a:bodyPr/>
          <a:lstStyle/>
          <a:p>
            <a:fld id="{B205E3D1-8C80-40C9-AABD-810F903285A1}" type="slidenum">
              <a:rPr lang="en-US" smtClean="0"/>
              <a:t>10</a:t>
            </a:fld>
            <a:endParaRPr lang="en-US"/>
          </a:p>
        </p:txBody>
      </p:sp>
      <p:pic>
        <p:nvPicPr>
          <p:cNvPr id="2050" name="Picture 2" descr="http://orig09.deviantart.net/9fcf/f/2010/311/4/c/starfleet_comm_badge_tng_by_epe-d32ci7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3737" y="3136106"/>
            <a:ext cx="3171825"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7948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7030A0"/>
                </a:solidFill>
              </a:rPr>
              <a:t> </a:t>
            </a:r>
            <a:r>
              <a:rPr lang="en-US" dirty="0">
                <a:solidFill>
                  <a:srgbClr val="FF66FF"/>
                </a:solidFill>
              </a:rPr>
              <a:t> Lab 14 - ESD Precautions/Test LEDs</a:t>
            </a:r>
            <a:endParaRPr lang="en-US" dirty="0">
              <a:solidFill>
                <a:schemeClr val="accent6">
                  <a:lumMod val="50000"/>
                </a:schemeClr>
              </a:solidFill>
            </a:endParaRPr>
          </a:p>
        </p:txBody>
      </p:sp>
      <p:sp>
        <p:nvSpPr>
          <p:cNvPr id="3" name="Content Placeholder 2"/>
          <p:cNvSpPr>
            <a:spLocks noGrp="1"/>
          </p:cNvSpPr>
          <p:nvPr>
            <p:ph idx="1"/>
          </p:nvPr>
        </p:nvSpPr>
        <p:spPr/>
        <p:txBody>
          <a:bodyPr>
            <a:normAutofit/>
          </a:bodyPr>
          <a:lstStyle/>
          <a:p>
            <a:r>
              <a:rPr lang="en-US" dirty="0" smtClean="0">
                <a:solidFill>
                  <a:srgbClr val="FF66FF"/>
                </a:solidFill>
              </a:rPr>
              <a:t>Objective</a:t>
            </a:r>
          </a:p>
          <a:p>
            <a:r>
              <a:rPr lang="en-US" dirty="0">
                <a:solidFill>
                  <a:srgbClr val="FF66FF"/>
                </a:solidFill>
              </a:rPr>
              <a:t> Research ESD (electro-static discharge) and how it can affect electronic devices</a:t>
            </a:r>
            <a:r>
              <a:rPr lang="en-US" dirty="0" smtClean="0">
                <a:solidFill>
                  <a:srgbClr val="FF66FF"/>
                </a:solidFill>
              </a:rPr>
              <a:t>.</a:t>
            </a:r>
          </a:p>
          <a:p>
            <a:r>
              <a:rPr lang="en-US" dirty="0">
                <a:solidFill>
                  <a:srgbClr val="FF66FF"/>
                </a:solidFill>
              </a:rPr>
              <a:t>Test/sort 6 types of 200 total LEDs and separate flashing from non-flashing</a:t>
            </a:r>
            <a:r>
              <a:rPr lang="en-US" dirty="0" smtClean="0">
                <a:solidFill>
                  <a:srgbClr val="FF66FF"/>
                </a:solidFill>
              </a:rPr>
              <a:t>.</a:t>
            </a:r>
          </a:p>
          <a:p>
            <a:r>
              <a:rPr lang="en-US" dirty="0" smtClean="0">
                <a:solidFill>
                  <a:srgbClr val="FF66FF"/>
                </a:solidFill>
              </a:rPr>
              <a:t>Equipment </a:t>
            </a:r>
            <a:r>
              <a:rPr lang="en-US" dirty="0">
                <a:solidFill>
                  <a:srgbClr val="FF66FF"/>
                </a:solidFill>
              </a:rPr>
              <a:t>used</a:t>
            </a:r>
          </a:p>
          <a:p>
            <a:pPr marL="0" indent="0">
              <a:buNone/>
            </a:pPr>
            <a:r>
              <a:rPr lang="en-US" dirty="0" smtClean="0">
                <a:solidFill>
                  <a:srgbClr val="FF66FF"/>
                </a:solidFill>
              </a:rPr>
              <a:t>Power </a:t>
            </a:r>
            <a:r>
              <a:rPr lang="en-US" dirty="0">
                <a:solidFill>
                  <a:srgbClr val="FF66FF"/>
                </a:solidFill>
              </a:rPr>
              <a:t>Supply: </a:t>
            </a:r>
            <a:r>
              <a:rPr lang="en-US" dirty="0" smtClean="0">
                <a:solidFill>
                  <a:srgbClr val="FF66FF"/>
                </a:solidFill>
              </a:rPr>
              <a:t>(HY1802D</a:t>
            </a:r>
            <a:r>
              <a:rPr lang="en-US" dirty="0">
                <a:solidFill>
                  <a:srgbClr val="FF66FF"/>
                </a:solidFill>
              </a:rPr>
              <a:t>	</a:t>
            </a:r>
            <a:r>
              <a:rPr lang="en-US" dirty="0" smtClean="0">
                <a:solidFill>
                  <a:srgbClr val="FF66FF"/>
                </a:solidFill>
              </a:rPr>
              <a:t>SN:02510041)</a:t>
            </a:r>
            <a:endParaRPr lang="en-US" dirty="0">
              <a:solidFill>
                <a:srgbClr val="FF66FF"/>
              </a:solidFill>
            </a:endParaRPr>
          </a:p>
          <a:p>
            <a:pPr marL="0" indent="0">
              <a:buNone/>
            </a:pPr>
            <a:endParaRPr lang="en-US" dirty="0" smtClean="0">
              <a:solidFill>
                <a:srgbClr val="FF66FF"/>
              </a:solidFill>
            </a:endParaRP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100</a:t>
            </a:fld>
            <a:endParaRPr lang="en-US"/>
          </a:p>
        </p:txBody>
      </p:sp>
    </p:spTree>
    <p:extLst>
      <p:ext uri="{BB962C8B-B14F-4D97-AF65-F5344CB8AC3E}">
        <p14:creationId xmlns:p14="http://schemas.microsoft.com/office/powerpoint/2010/main" val="2283330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99898"/>
            <a:ext cx="10515600" cy="1325563"/>
          </a:xfrm>
        </p:spPr>
        <p:txBody>
          <a:bodyPr/>
          <a:lstStyle/>
          <a:p>
            <a:pPr algn="ctr"/>
            <a:r>
              <a:rPr lang="en-US" dirty="0">
                <a:solidFill>
                  <a:srgbClr val="FF66FF"/>
                </a:solidFill>
              </a:rPr>
              <a:t> Lab </a:t>
            </a:r>
            <a:r>
              <a:rPr lang="en-US" dirty="0" smtClean="0">
                <a:solidFill>
                  <a:srgbClr val="FF66FF"/>
                </a:solidFill>
              </a:rPr>
              <a:t>14 </a:t>
            </a:r>
            <a:r>
              <a:rPr lang="en-US" dirty="0">
                <a:solidFill>
                  <a:srgbClr val="FF66FF"/>
                </a:solidFill>
              </a:rPr>
              <a:t>- ESD Precautions/Test LEDs</a:t>
            </a:r>
          </a:p>
        </p:txBody>
      </p:sp>
      <p:sp>
        <p:nvSpPr>
          <p:cNvPr id="3" name="Content Placeholder 2"/>
          <p:cNvSpPr>
            <a:spLocks noGrp="1"/>
          </p:cNvSpPr>
          <p:nvPr>
            <p:ph idx="1"/>
          </p:nvPr>
        </p:nvSpPr>
        <p:spPr/>
        <p:txBody>
          <a:bodyPr/>
          <a:lstStyle/>
          <a:p>
            <a:pPr marL="0" lvl="0" indent="0">
              <a:buNone/>
            </a:pPr>
            <a:r>
              <a:rPr lang="en-US" dirty="0">
                <a:solidFill>
                  <a:srgbClr val="FF66FF"/>
                </a:solidFill>
              </a:rPr>
              <a:t>R</a:t>
            </a:r>
            <a:r>
              <a:rPr lang="en-US" dirty="0" smtClean="0">
                <a:solidFill>
                  <a:srgbClr val="FF66FF"/>
                </a:solidFill>
              </a:rPr>
              <a:t>esearch and Information</a:t>
            </a:r>
          </a:p>
          <a:p>
            <a:pPr marL="0" lvl="0" indent="0">
              <a:buNone/>
            </a:pPr>
            <a:r>
              <a:rPr lang="en-US" dirty="0">
                <a:solidFill>
                  <a:srgbClr val="FF66FF"/>
                </a:solidFill>
              </a:rPr>
              <a:t>http://</a:t>
            </a:r>
            <a:r>
              <a:rPr lang="en-US" dirty="0" smtClean="0">
                <a:solidFill>
                  <a:srgbClr val="FF66FF"/>
                </a:solidFill>
              </a:rPr>
              <a:t>ecmweb.com/content/electrostatic-discharge-causes-effects-and-solutions (Info on ESD)</a:t>
            </a:r>
          </a:p>
          <a:p>
            <a:pPr marL="0" lvl="0" indent="0">
              <a:buNone/>
            </a:pPr>
            <a:endParaRPr lang="en-US" dirty="0">
              <a:solidFill>
                <a:srgbClr val="FF66FF"/>
              </a:solidFill>
            </a:endParaRPr>
          </a:p>
          <a:p>
            <a:pPr marL="0" lvl="0" indent="0">
              <a:buNone/>
            </a:pPr>
            <a:r>
              <a:rPr lang="en-US" dirty="0">
                <a:solidFill>
                  <a:srgbClr val="FF66FF"/>
                </a:solidFill>
              </a:rPr>
              <a:t>http://</a:t>
            </a:r>
            <a:r>
              <a:rPr lang="en-US" dirty="0" smtClean="0">
                <a:solidFill>
                  <a:srgbClr val="FF66FF"/>
                </a:solidFill>
              </a:rPr>
              <a:t>www.aes.org/aeshc/docs/3mtape/soundtalk/soundtalkbull22.pdf (Magnetic Properties of Tape)</a:t>
            </a:r>
          </a:p>
          <a:p>
            <a:pPr marL="0" lvl="0" indent="0">
              <a:buNone/>
            </a:pPr>
            <a:endParaRPr lang="en-US" dirty="0">
              <a:solidFill>
                <a:srgbClr val="FF66FF"/>
              </a:solidFill>
            </a:endParaRPr>
          </a:p>
          <a:p>
            <a:pPr marL="0" lvl="0" indent="0">
              <a:buNone/>
            </a:pPr>
            <a:endParaRPr lang="en-US" dirty="0" smtClean="0">
              <a:solidFill>
                <a:srgbClr val="FF66FF"/>
              </a:solidFill>
            </a:endParaRPr>
          </a:p>
          <a:p>
            <a:pPr marL="0" lvl="0" indent="0" algn="ctr">
              <a:buNone/>
            </a:pPr>
            <a:endParaRPr lang="en-US" dirty="0">
              <a:solidFill>
                <a:srgbClr val="FF66FF"/>
              </a:solidFill>
            </a:endParaRP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101</a:t>
            </a:fld>
            <a:endParaRPr lang="en-US"/>
          </a:p>
        </p:txBody>
      </p:sp>
    </p:spTree>
    <p:extLst>
      <p:ext uri="{BB962C8B-B14F-4D97-AF65-F5344CB8AC3E}">
        <p14:creationId xmlns:p14="http://schemas.microsoft.com/office/powerpoint/2010/main" val="3193078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66FF"/>
                </a:solidFill>
              </a:rPr>
              <a:t>Lab 14 - ESD Precautions/Test LEDs</a:t>
            </a:r>
            <a:endParaRPr lang="en-US" dirty="0">
              <a:solidFill>
                <a:schemeClr val="accent6">
                  <a:lumMod val="50000"/>
                </a:schemeClr>
              </a:solidFill>
            </a:endParaRPr>
          </a:p>
        </p:txBody>
      </p:sp>
      <p:sp>
        <p:nvSpPr>
          <p:cNvPr id="3" name="Content Placeholder 2"/>
          <p:cNvSpPr>
            <a:spLocks noGrp="1"/>
          </p:cNvSpPr>
          <p:nvPr>
            <p:ph idx="1"/>
          </p:nvPr>
        </p:nvSpPr>
        <p:spPr/>
        <p:txBody>
          <a:bodyPr/>
          <a:lstStyle/>
          <a:p>
            <a:pPr marL="0" indent="0" algn="ctr">
              <a:buNone/>
            </a:pPr>
            <a:r>
              <a:rPr lang="en-US" dirty="0" smtClean="0">
                <a:solidFill>
                  <a:srgbClr val="FF66FF"/>
                </a:solidFill>
              </a:rPr>
              <a:t>Procedures</a:t>
            </a:r>
          </a:p>
          <a:p>
            <a:pPr marL="514350" indent="-514350">
              <a:buAutoNum type="arabicParenR"/>
            </a:pPr>
            <a:r>
              <a:rPr lang="en-US" dirty="0" smtClean="0">
                <a:solidFill>
                  <a:srgbClr val="FF66FF"/>
                </a:solidFill>
              </a:rPr>
              <a:t>Find </a:t>
            </a:r>
            <a:r>
              <a:rPr lang="en-US" dirty="0">
                <a:solidFill>
                  <a:srgbClr val="FF66FF"/>
                </a:solidFill>
              </a:rPr>
              <a:t>some of the ways to prevent or minimize ESD for safe </a:t>
            </a:r>
            <a:r>
              <a:rPr lang="en-US" dirty="0" smtClean="0">
                <a:solidFill>
                  <a:srgbClr val="FF66FF"/>
                </a:solidFill>
              </a:rPr>
              <a:t>handling.</a:t>
            </a:r>
          </a:p>
          <a:p>
            <a:pPr marL="514350" indent="-514350">
              <a:buAutoNum type="arabicParenR"/>
            </a:pPr>
            <a:r>
              <a:rPr lang="en-US" dirty="0" smtClean="0">
                <a:solidFill>
                  <a:srgbClr val="FF66FF"/>
                </a:solidFill>
              </a:rPr>
              <a:t>Understand what types of house hold items generate voltage.</a:t>
            </a:r>
          </a:p>
          <a:p>
            <a:pPr marL="514350" indent="-514350">
              <a:buAutoNum type="arabicParenR"/>
            </a:pPr>
            <a:r>
              <a:rPr lang="en-US" dirty="0" smtClean="0">
                <a:solidFill>
                  <a:srgbClr val="FF66FF"/>
                </a:solidFill>
              </a:rPr>
              <a:t>Build a circuit to test different types of LEDs.</a:t>
            </a:r>
          </a:p>
          <a:p>
            <a:pPr marL="514350" indent="-514350" algn="ctr">
              <a:buAutoNum type="arabicParenR"/>
            </a:pPr>
            <a:endParaRPr lang="en-US" dirty="0" smtClean="0">
              <a:solidFill>
                <a:srgbClr val="FF66FF"/>
              </a:solidFill>
            </a:endParaRP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102</a:t>
            </a:fld>
            <a:endParaRPr lang="en-US"/>
          </a:p>
        </p:txBody>
      </p:sp>
      <p:pic>
        <p:nvPicPr>
          <p:cNvPr id="6" name="Picture 5"/>
          <p:cNvPicPr>
            <a:picLocks noChangeAspect="1"/>
          </p:cNvPicPr>
          <p:nvPr/>
        </p:nvPicPr>
        <p:blipFill>
          <a:blip r:embed="rId2"/>
          <a:stretch>
            <a:fillRect/>
          </a:stretch>
        </p:blipFill>
        <p:spPr>
          <a:xfrm>
            <a:off x="8006334" y="3686112"/>
            <a:ext cx="2686038" cy="2670238"/>
          </a:xfrm>
          <a:prstGeom prst="rect">
            <a:avLst/>
          </a:prstGeom>
        </p:spPr>
      </p:pic>
    </p:spTree>
    <p:extLst>
      <p:ext uri="{BB962C8B-B14F-4D97-AF65-F5344CB8AC3E}">
        <p14:creationId xmlns:p14="http://schemas.microsoft.com/office/powerpoint/2010/main" val="2949540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66FF"/>
                </a:solidFill>
              </a:rPr>
              <a:t>Lab 14 - ESD Precautions/Test LEDs</a:t>
            </a:r>
            <a:endParaRPr lang="en-US" dirty="0"/>
          </a:p>
        </p:txBody>
      </p:sp>
      <p:sp>
        <p:nvSpPr>
          <p:cNvPr id="3" name="Footer Placeholder 2"/>
          <p:cNvSpPr>
            <a:spLocks noGrp="1"/>
          </p:cNvSpPr>
          <p:nvPr>
            <p:ph type="ftr" sz="quarter" idx="11"/>
          </p:nvPr>
        </p:nvSpPr>
        <p:spPr/>
        <p:txBody>
          <a:bodyPr/>
          <a:lstStyle/>
          <a:p>
            <a:r>
              <a:rPr lang="en-US" smtClean="0"/>
              <a:t>EECT 101 Lab Notebook</a:t>
            </a:r>
            <a:endParaRPr lang="en-US"/>
          </a:p>
        </p:txBody>
      </p:sp>
      <p:sp>
        <p:nvSpPr>
          <p:cNvPr id="4" name="Slide Number Placeholder 3"/>
          <p:cNvSpPr>
            <a:spLocks noGrp="1"/>
          </p:cNvSpPr>
          <p:nvPr>
            <p:ph type="sldNum" sz="quarter" idx="12"/>
          </p:nvPr>
        </p:nvSpPr>
        <p:spPr/>
        <p:txBody>
          <a:bodyPr/>
          <a:lstStyle/>
          <a:p>
            <a:fld id="{B205E3D1-8C80-40C9-AABD-810F903285A1}" type="slidenum">
              <a:rPr lang="en-US" smtClean="0"/>
              <a:t>103</a:t>
            </a:fld>
            <a:endParaRPr lang="en-US"/>
          </a:p>
        </p:txBody>
      </p:sp>
      <p:pic>
        <p:nvPicPr>
          <p:cNvPr id="5" name="Picture 4" descr="http://www.sciencebuddies.org/science-fair-projects/project_ideas/Elec_primer-breadboard1.jpg"/>
          <p:cNvPicPr/>
          <p:nvPr/>
        </p:nvPicPr>
        <p:blipFill>
          <a:blip r:embed="rId2">
            <a:extLst>
              <a:ext uri="{28A0092B-C50C-407E-A947-70E740481C1C}">
                <a14:useLocalDpi xmlns:a14="http://schemas.microsoft.com/office/drawing/2010/main" val="0"/>
              </a:ext>
            </a:extLst>
          </a:blip>
          <a:srcRect/>
          <a:stretch>
            <a:fillRect/>
          </a:stretch>
        </p:blipFill>
        <p:spPr bwMode="auto">
          <a:xfrm>
            <a:off x="3188710" y="2224593"/>
            <a:ext cx="5814580" cy="3597852"/>
          </a:xfrm>
          <a:prstGeom prst="rect">
            <a:avLst/>
          </a:prstGeom>
          <a:noFill/>
          <a:ln>
            <a:noFill/>
          </a:ln>
        </p:spPr>
      </p:pic>
      <p:sp>
        <p:nvSpPr>
          <p:cNvPr id="8" name="Rectangle 7"/>
          <p:cNvSpPr/>
          <p:nvPr/>
        </p:nvSpPr>
        <p:spPr>
          <a:xfrm>
            <a:off x="5523249" y="1690688"/>
            <a:ext cx="1353319" cy="480131"/>
          </a:xfrm>
          <a:prstGeom prst="rect">
            <a:avLst/>
          </a:prstGeom>
        </p:spPr>
        <p:txBody>
          <a:bodyPr wrap="none">
            <a:spAutoFit/>
          </a:bodyPr>
          <a:lstStyle/>
          <a:p>
            <a:pPr lvl="0" algn="ctr">
              <a:lnSpc>
                <a:spcPct val="90000"/>
              </a:lnSpc>
              <a:spcBef>
                <a:spcPts val="1000"/>
              </a:spcBef>
            </a:pPr>
            <a:r>
              <a:rPr lang="en-US" sz="2800" dirty="0">
                <a:solidFill>
                  <a:srgbClr val="FF66FF"/>
                </a:solidFill>
              </a:rPr>
              <a:t>Pictures</a:t>
            </a:r>
          </a:p>
        </p:txBody>
      </p:sp>
    </p:spTree>
    <p:extLst>
      <p:ext uri="{BB962C8B-B14F-4D97-AF65-F5344CB8AC3E}">
        <p14:creationId xmlns:p14="http://schemas.microsoft.com/office/powerpoint/2010/main" val="403020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66FF"/>
                </a:solidFill>
              </a:rPr>
              <a:t> Lab 10 - Square Wave to Sine Wave</a:t>
            </a:r>
          </a:p>
        </p:txBody>
      </p:sp>
      <p:sp>
        <p:nvSpPr>
          <p:cNvPr id="3" name="Content Placeholder 2"/>
          <p:cNvSpPr>
            <a:spLocks noGrp="1"/>
          </p:cNvSpPr>
          <p:nvPr>
            <p:ph idx="1"/>
          </p:nvPr>
        </p:nvSpPr>
        <p:spPr/>
        <p:txBody>
          <a:bodyPr/>
          <a:lstStyle/>
          <a:p>
            <a:pPr marL="0" indent="0" algn="ctr">
              <a:buNone/>
            </a:pPr>
            <a:r>
              <a:rPr lang="en-US" dirty="0" smtClean="0">
                <a:solidFill>
                  <a:srgbClr val="FF66FF"/>
                </a:solidFill>
              </a:rPr>
              <a:t>Pictures</a:t>
            </a:r>
            <a:endParaRPr lang="en-US" dirty="0">
              <a:solidFill>
                <a:srgbClr val="FF66FF"/>
              </a:solidFill>
            </a:endParaRP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104</a:t>
            </a:fld>
            <a:endParaRPr lang="en-US"/>
          </a:p>
        </p:txBody>
      </p:sp>
      <p:pic>
        <p:nvPicPr>
          <p:cNvPr id="6" name="Picture 5"/>
          <p:cNvPicPr>
            <a:picLocks noChangeAspect="1"/>
          </p:cNvPicPr>
          <p:nvPr/>
        </p:nvPicPr>
        <p:blipFill>
          <a:blip r:embed="rId2"/>
          <a:stretch>
            <a:fillRect/>
          </a:stretch>
        </p:blipFill>
        <p:spPr>
          <a:xfrm>
            <a:off x="3578439" y="2726725"/>
            <a:ext cx="4639025" cy="3263084"/>
          </a:xfrm>
          <a:prstGeom prst="rect">
            <a:avLst/>
          </a:prstGeom>
        </p:spPr>
      </p:pic>
      <p:sp>
        <p:nvSpPr>
          <p:cNvPr id="7" name="TextBox 6"/>
          <p:cNvSpPr txBox="1"/>
          <p:nvPr/>
        </p:nvSpPr>
        <p:spPr>
          <a:xfrm>
            <a:off x="5473393" y="2357393"/>
            <a:ext cx="1245213" cy="369332"/>
          </a:xfrm>
          <a:prstGeom prst="rect">
            <a:avLst/>
          </a:prstGeom>
          <a:noFill/>
        </p:spPr>
        <p:txBody>
          <a:bodyPr wrap="none" rtlCol="0">
            <a:spAutoFit/>
          </a:bodyPr>
          <a:lstStyle/>
          <a:p>
            <a:r>
              <a:rPr lang="en-US" dirty="0" smtClean="0">
                <a:solidFill>
                  <a:srgbClr val="FF66FF"/>
                </a:solidFill>
              </a:rPr>
              <a:t>LED Testing</a:t>
            </a:r>
            <a:endParaRPr lang="en-US" dirty="0">
              <a:solidFill>
                <a:srgbClr val="FF66FF"/>
              </a:solidFill>
            </a:endParaRPr>
          </a:p>
        </p:txBody>
      </p:sp>
    </p:spTree>
    <p:extLst>
      <p:ext uri="{BB962C8B-B14F-4D97-AF65-F5344CB8AC3E}">
        <p14:creationId xmlns:p14="http://schemas.microsoft.com/office/powerpoint/2010/main" val="2881980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66FF"/>
                </a:solidFill>
              </a:rPr>
              <a:t>Lab 14 - ESD Precautions/Test LEDs </a:t>
            </a:r>
          </a:p>
        </p:txBody>
      </p:sp>
      <p:sp>
        <p:nvSpPr>
          <p:cNvPr id="3" name="Content Placeholder 2"/>
          <p:cNvSpPr>
            <a:spLocks noGrp="1"/>
          </p:cNvSpPr>
          <p:nvPr>
            <p:ph idx="1"/>
          </p:nvPr>
        </p:nvSpPr>
        <p:spPr>
          <a:xfrm>
            <a:off x="838200" y="1381097"/>
            <a:ext cx="10515600" cy="4351338"/>
          </a:xfrm>
        </p:spPr>
        <p:txBody>
          <a:bodyPr/>
          <a:lstStyle/>
          <a:p>
            <a:pPr marL="0" indent="0" algn="ctr">
              <a:buNone/>
            </a:pPr>
            <a:r>
              <a:rPr lang="en-US" dirty="0" smtClean="0">
                <a:solidFill>
                  <a:srgbClr val="FF66FF"/>
                </a:solidFill>
              </a:rPr>
              <a:t>Pictures</a:t>
            </a:r>
            <a:endParaRPr lang="en-US" dirty="0">
              <a:solidFill>
                <a:srgbClr val="FF66FF"/>
              </a:solidFill>
            </a:endParaRP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105</a:t>
            </a:fld>
            <a:endParaRPr lang="en-US"/>
          </a:p>
        </p:txBody>
      </p:sp>
      <p:sp>
        <p:nvSpPr>
          <p:cNvPr id="7" name="TextBox 6"/>
          <p:cNvSpPr txBox="1"/>
          <p:nvPr/>
        </p:nvSpPr>
        <p:spPr>
          <a:xfrm>
            <a:off x="5096100" y="1759269"/>
            <a:ext cx="2190600" cy="584775"/>
          </a:xfrm>
          <a:prstGeom prst="rect">
            <a:avLst/>
          </a:prstGeom>
          <a:noFill/>
        </p:spPr>
        <p:txBody>
          <a:bodyPr wrap="none" rtlCol="0">
            <a:spAutoFit/>
          </a:bodyPr>
          <a:lstStyle/>
          <a:p>
            <a:r>
              <a:rPr lang="en-US" sz="3200" dirty="0" smtClean="0">
                <a:solidFill>
                  <a:srgbClr val="FF66FF"/>
                </a:solidFill>
              </a:rPr>
              <a:t>Chip Testing</a:t>
            </a:r>
            <a:endParaRPr lang="en-US" sz="3200" dirty="0">
              <a:solidFill>
                <a:srgbClr val="FF66FF"/>
              </a:solidFill>
            </a:endParaRPr>
          </a:p>
        </p:txBody>
      </p:sp>
      <p:pic>
        <p:nvPicPr>
          <p:cNvPr id="8" name="Picture 7"/>
          <p:cNvPicPr>
            <a:picLocks noChangeAspect="1"/>
          </p:cNvPicPr>
          <p:nvPr/>
        </p:nvPicPr>
        <p:blipFill>
          <a:blip r:embed="rId2"/>
          <a:stretch>
            <a:fillRect/>
          </a:stretch>
        </p:blipFill>
        <p:spPr>
          <a:xfrm>
            <a:off x="3783280" y="2344044"/>
            <a:ext cx="4598720" cy="4012306"/>
          </a:xfrm>
          <a:prstGeom prst="rect">
            <a:avLst/>
          </a:prstGeom>
        </p:spPr>
      </p:pic>
    </p:spTree>
    <p:extLst>
      <p:ext uri="{BB962C8B-B14F-4D97-AF65-F5344CB8AC3E}">
        <p14:creationId xmlns:p14="http://schemas.microsoft.com/office/powerpoint/2010/main" val="2158024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66FF"/>
                </a:solidFill>
              </a:rPr>
              <a:t>Lab 14 - ESD Precautions/Test </a:t>
            </a:r>
            <a:r>
              <a:rPr lang="en-US" dirty="0" smtClean="0">
                <a:solidFill>
                  <a:srgbClr val="FF66FF"/>
                </a:solidFill>
              </a:rPr>
              <a:t>LEDs</a:t>
            </a:r>
            <a:r>
              <a:rPr lang="en-US" dirty="0">
                <a:solidFill>
                  <a:srgbClr val="FF66FF"/>
                </a:solidFill>
              </a:rPr>
              <a:t> </a:t>
            </a:r>
            <a:r>
              <a:rPr lang="en-US" dirty="0" smtClean="0">
                <a:solidFill>
                  <a:srgbClr val="FF66FF"/>
                </a:solidFill>
              </a:rPr>
              <a:t>Troubleshooting</a:t>
            </a:r>
            <a:endParaRPr lang="en-US" dirty="0"/>
          </a:p>
        </p:txBody>
      </p:sp>
      <p:pic>
        <p:nvPicPr>
          <p:cNvPr id="6" name="Content Placeholder 5"/>
          <p:cNvPicPr>
            <a:picLocks noGrp="1" noChangeAspect="1"/>
          </p:cNvPicPr>
          <p:nvPr>
            <p:ph idx="1"/>
          </p:nvPr>
        </p:nvPicPr>
        <p:blipFill>
          <a:blip r:embed="rId2"/>
          <a:stretch>
            <a:fillRect/>
          </a:stretch>
        </p:blipFill>
        <p:spPr>
          <a:xfrm rot="5400000">
            <a:off x="601912" y="2577634"/>
            <a:ext cx="3507539" cy="2289954"/>
          </a:xfrm>
          <a:prstGeom prst="rect">
            <a:avLst/>
          </a:prstGeom>
        </p:spPr>
      </p:pic>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106</a:t>
            </a:fld>
            <a:endParaRPr lang="en-US"/>
          </a:p>
        </p:txBody>
      </p:sp>
      <p:pic>
        <p:nvPicPr>
          <p:cNvPr id="7" name="Picture 6"/>
          <p:cNvPicPr>
            <a:picLocks noChangeAspect="1"/>
          </p:cNvPicPr>
          <p:nvPr/>
        </p:nvPicPr>
        <p:blipFill>
          <a:blip r:embed="rId3"/>
          <a:stretch>
            <a:fillRect/>
          </a:stretch>
        </p:blipFill>
        <p:spPr>
          <a:xfrm rot="5400000">
            <a:off x="3744387" y="1904912"/>
            <a:ext cx="3890962" cy="3635398"/>
          </a:xfrm>
          <a:prstGeom prst="rect">
            <a:avLst/>
          </a:prstGeom>
        </p:spPr>
      </p:pic>
      <p:pic>
        <p:nvPicPr>
          <p:cNvPr id="8" name="Picture 7"/>
          <p:cNvPicPr>
            <a:picLocks noChangeAspect="1"/>
          </p:cNvPicPr>
          <p:nvPr/>
        </p:nvPicPr>
        <p:blipFill>
          <a:blip r:embed="rId4"/>
          <a:stretch>
            <a:fillRect/>
          </a:stretch>
        </p:blipFill>
        <p:spPr>
          <a:xfrm rot="5400000">
            <a:off x="7394798" y="2053220"/>
            <a:ext cx="4321532" cy="3596472"/>
          </a:xfrm>
          <a:prstGeom prst="rect">
            <a:avLst/>
          </a:prstGeom>
        </p:spPr>
      </p:pic>
    </p:spTree>
    <p:extLst>
      <p:ext uri="{BB962C8B-B14F-4D97-AF65-F5344CB8AC3E}">
        <p14:creationId xmlns:p14="http://schemas.microsoft.com/office/powerpoint/2010/main" val="184205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7030A0"/>
                </a:solidFill>
              </a:rPr>
              <a:t> </a:t>
            </a:r>
            <a:r>
              <a:rPr lang="en-US" dirty="0">
                <a:solidFill>
                  <a:srgbClr val="FF66FF"/>
                </a:solidFill>
              </a:rPr>
              <a:t>Lab 10 - Square Wave to Sine Wave</a:t>
            </a:r>
          </a:p>
        </p:txBody>
      </p:sp>
      <p:sp>
        <p:nvSpPr>
          <p:cNvPr id="3" name="Content Placeholder 2"/>
          <p:cNvSpPr>
            <a:spLocks noGrp="1"/>
          </p:cNvSpPr>
          <p:nvPr>
            <p:ph idx="1"/>
          </p:nvPr>
        </p:nvSpPr>
        <p:spPr/>
        <p:txBody>
          <a:bodyPr/>
          <a:lstStyle/>
          <a:p>
            <a:pPr marL="0" indent="0" algn="ctr">
              <a:buNone/>
            </a:pPr>
            <a:r>
              <a:rPr lang="en-US" dirty="0" smtClean="0">
                <a:solidFill>
                  <a:srgbClr val="FF66FF"/>
                </a:solidFill>
              </a:rPr>
              <a:t>Summary</a:t>
            </a:r>
          </a:p>
          <a:p>
            <a:pPr marL="0" indent="0" algn="ctr">
              <a:buNone/>
            </a:pPr>
            <a:r>
              <a:rPr lang="en-US" dirty="0" smtClean="0">
                <a:solidFill>
                  <a:srgbClr val="FF66FF"/>
                </a:solidFill>
              </a:rPr>
              <a:t>I was able to learn about ESD, why it occurs and how to prevent it from occurring. Although it can not be completely illuminated from a site, it is possible take precautionary steps.</a:t>
            </a:r>
          </a:p>
          <a:p>
            <a:pPr marL="0" indent="0" algn="ctr">
              <a:buNone/>
            </a:pPr>
            <a:r>
              <a:rPr lang="en-US" dirty="0" smtClean="0">
                <a:solidFill>
                  <a:srgbClr val="FF66FF"/>
                </a:solidFill>
              </a:rPr>
              <a:t>The circuit created to test the LEDs worked well, almost all of the LEDs were good. </a:t>
            </a:r>
          </a:p>
          <a:p>
            <a:pPr marL="0" indent="0" algn="ctr">
              <a:buNone/>
            </a:pPr>
            <a:r>
              <a:rPr lang="en-US" dirty="0" smtClean="0">
                <a:solidFill>
                  <a:srgbClr val="FF66FF"/>
                </a:solidFill>
              </a:rPr>
              <a:t>We found out that Charlie browns batteries were bad to begin with.</a:t>
            </a:r>
            <a:endParaRPr lang="en-US" dirty="0">
              <a:solidFill>
                <a:srgbClr val="FF66FF"/>
              </a:solidFill>
            </a:endParaRP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107</a:t>
            </a:fld>
            <a:endParaRPr lang="en-US"/>
          </a:p>
        </p:txBody>
      </p:sp>
    </p:spTree>
    <p:extLst>
      <p:ext uri="{BB962C8B-B14F-4D97-AF65-F5344CB8AC3E}">
        <p14:creationId xmlns:p14="http://schemas.microsoft.com/office/powerpoint/2010/main" val="3283291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173923"/>
            <a:ext cx="9144000" cy="2387600"/>
          </a:xfrm>
        </p:spPr>
        <p:txBody>
          <a:bodyPr>
            <a:normAutofit fontScale="90000"/>
          </a:bodyPr>
          <a:lstStyle/>
          <a:p>
            <a:r>
              <a:rPr lang="en-US" dirty="0">
                <a:solidFill>
                  <a:srgbClr val="7030A0"/>
                </a:solidFill>
              </a:rPr>
              <a:t>Lab 15- Plan, Prepare, Test Solder Kit</a:t>
            </a:r>
            <a:br>
              <a:rPr lang="en-US" dirty="0">
                <a:solidFill>
                  <a:srgbClr val="7030A0"/>
                </a:solidFill>
              </a:rPr>
            </a:br>
            <a:endParaRPr lang="en-US" dirty="0"/>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108</a:t>
            </a:fld>
            <a:endParaRPr lang="en-US"/>
          </a:p>
        </p:txBody>
      </p:sp>
      <p:pic>
        <p:nvPicPr>
          <p:cNvPr id="3" name="Picture 2"/>
          <p:cNvPicPr>
            <a:picLocks noChangeAspect="1"/>
          </p:cNvPicPr>
          <p:nvPr/>
        </p:nvPicPr>
        <p:blipFill>
          <a:blip r:embed="rId2"/>
          <a:stretch>
            <a:fillRect/>
          </a:stretch>
        </p:blipFill>
        <p:spPr>
          <a:xfrm>
            <a:off x="1394841" y="3054096"/>
            <a:ext cx="3210460" cy="3667379"/>
          </a:xfrm>
          <a:prstGeom prst="rect">
            <a:avLst/>
          </a:prstGeom>
        </p:spPr>
      </p:pic>
      <p:pic>
        <p:nvPicPr>
          <p:cNvPr id="6" name="Picture 5"/>
          <p:cNvPicPr>
            <a:picLocks noChangeAspect="1"/>
          </p:cNvPicPr>
          <p:nvPr/>
        </p:nvPicPr>
        <p:blipFill>
          <a:blip r:embed="rId3"/>
          <a:stretch>
            <a:fillRect/>
          </a:stretch>
        </p:blipFill>
        <p:spPr>
          <a:xfrm>
            <a:off x="7930895" y="3346387"/>
            <a:ext cx="1359410" cy="3375088"/>
          </a:xfrm>
          <a:prstGeom prst="rect">
            <a:avLst/>
          </a:prstGeom>
        </p:spPr>
      </p:pic>
    </p:spTree>
    <p:extLst>
      <p:ext uri="{BB962C8B-B14F-4D97-AF65-F5344CB8AC3E}">
        <p14:creationId xmlns:p14="http://schemas.microsoft.com/office/powerpoint/2010/main" val="3891119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7030A0"/>
                </a:solidFill>
              </a:rPr>
              <a:t>Lab 15- Plan, Prepare, Test Solder Kit</a:t>
            </a:r>
            <a:r>
              <a:rPr lang="en-US" dirty="0">
                <a:solidFill>
                  <a:srgbClr val="7030A0"/>
                </a:solidFill>
              </a:rPr>
              <a:t/>
            </a:r>
            <a:br>
              <a:rPr lang="en-US" dirty="0">
                <a:solidFill>
                  <a:srgbClr val="7030A0"/>
                </a:solidFill>
              </a:rPr>
            </a:br>
            <a:endParaRPr lang="en-US" dirty="0"/>
          </a:p>
        </p:txBody>
      </p:sp>
      <p:sp>
        <p:nvSpPr>
          <p:cNvPr id="3" name="Content Placeholder 2"/>
          <p:cNvSpPr>
            <a:spLocks noGrp="1"/>
          </p:cNvSpPr>
          <p:nvPr>
            <p:ph idx="1"/>
          </p:nvPr>
        </p:nvSpPr>
        <p:spPr/>
        <p:txBody>
          <a:bodyPr/>
          <a:lstStyle/>
          <a:p>
            <a:pPr marL="0" indent="0">
              <a:buNone/>
            </a:pPr>
            <a:r>
              <a:rPr lang="en-US" dirty="0" smtClean="0">
                <a:solidFill>
                  <a:srgbClr val="7030A0"/>
                </a:solidFill>
              </a:rPr>
              <a:t>Objective</a:t>
            </a:r>
            <a:endParaRPr lang="en-US" dirty="0">
              <a:solidFill>
                <a:srgbClr val="7030A0"/>
              </a:solidFill>
            </a:endParaRPr>
          </a:p>
          <a:p>
            <a:pPr marL="0" indent="0">
              <a:buNone/>
            </a:pPr>
            <a:r>
              <a:rPr lang="en-US" dirty="0">
                <a:solidFill>
                  <a:srgbClr val="7030A0"/>
                </a:solidFill>
              </a:rPr>
              <a:t>Create an outline/plan for your solder kit next week.</a:t>
            </a:r>
          </a:p>
          <a:p>
            <a:pPr marL="0" indent="0">
              <a:buNone/>
            </a:pPr>
            <a:endParaRPr lang="en-US" dirty="0">
              <a:solidFill>
                <a:srgbClr val="7030A0"/>
              </a:solidFill>
            </a:endParaRPr>
          </a:p>
          <a:p>
            <a:pPr marL="0" indent="0">
              <a:buNone/>
            </a:pPr>
            <a:r>
              <a:rPr lang="en-US" dirty="0">
                <a:solidFill>
                  <a:srgbClr val="7030A0"/>
                </a:solidFill>
              </a:rPr>
              <a:t>Equipment Used</a:t>
            </a:r>
          </a:p>
          <a:p>
            <a:pPr marL="0" indent="0">
              <a:buNone/>
            </a:pPr>
            <a:r>
              <a:rPr lang="en-US" dirty="0">
                <a:solidFill>
                  <a:srgbClr val="7030A0"/>
                </a:solidFill>
              </a:rPr>
              <a:t>DC Power Supply: (</a:t>
            </a:r>
            <a:r>
              <a:rPr lang="en-US" dirty="0" smtClean="0">
                <a:solidFill>
                  <a:srgbClr val="7030A0"/>
                </a:solidFill>
              </a:rPr>
              <a:t>HY1802D SN:022510041</a:t>
            </a:r>
            <a:r>
              <a:rPr lang="en-US" dirty="0">
                <a:solidFill>
                  <a:srgbClr val="7030A0"/>
                </a:solidFill>
              </a:rPr>
              <a:t>)</a:t>
            </a:r>
          </a:p>
          <a:p>
            <a:pPr marL="0" indent="0">
              <a:buNone/>
            </a:pPr>
            <a:endParaRPr lang="en-US" dirty="0"/>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109</a:t>
            </a:fld>
            <a:endParaRPr lang="en-US"/>
          </a:p>
        </p:txBody>
      </p:sp>
      <p:pic>
        <p:nvPicPr>
          <p:cNvPr id="19460" name="Picture 4" descr="http://sweetclipart.com/multisite/sweetclipart/files/rocket_small_cute_blu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17542" y="1690688"/>
            <a:ext cx="2263562" cy="4568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5885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8329850" y="4265261"/>
            <a:ext cx="977130" cy="2518560"/>
          </a:xfrm>
          <a:prstGeom prst="rect">
            <a:avLst/>
          </a:prstGeom>
        </p:spPr>
      </p:pic>
      <p:sp>
        <p:nvSpPr>
          <p:cNvPr id="2" name="Title 1"/>
          <p:cNvSpPr>
            <a:spLocks noGrp="1"/>
          </p:cNvSpPr>
          <p:nvPr>
            <p:ph type="title"/>
          </p:nvPr>
        </p:nvSpPr>
        <p:spPr>
          <a:xfrm>
            <a:off x="838200" y="365126"/>
            <a:ext cx="10515600" cy="918730"/>
          </a:xfrm>
        </p:spPr>
        <p:txBody>
          <a:bodyPr>
            <a:normAutofit/>
          </a:bodyPr>
          <a:lstStyle/>
          <a:p>
            <a:pPr algn="ctr"/>
            <a:r>
              <a:rPr lang="en-US" dirty="0" smtClean="0">
                <a:solidFill>
                  <a:schemeClr val="accent6">
                    <a:lumMod val="75000"/>
                  </a:schemeClr>
                </a:solidFill>
              </a:rPr>
              <a:t>Lab 2 – Resistors and Ohm’s Law</a:t>
            </a:r>
            <a:endParaRPr lang="en-US" sz="2700" dirty="0">
              <a:solidFill>
                <a:schemeClr val="accent6">
                  <a:lumMod val="75000"/>
                </a:schemeClr>
              </a:solidFill>
            </a:endParaRPr>
          </a:p>
        </p:txBody>
      </p:sp>
      <p:sp>
        <p:nvSpPr>
          <p:cNvPr id="3" name="Content Placeholder 2"/>
          <p:cNvSpPr>
            <a:spLocks noGrp="1"/>
          </p:cNvSpPr>
          <p:nvPr>
            <p:ph idx="1"/>
          </p:nvPr>
        </p:nvSpPr>
        <p:spPr>
          <a:xfrm>
            <a:off x="838200" y="1459345"/>
            <a:ext cx="10515600" cy="4717618"/>
          </a:xfrm>
        </p:spPr>
        <p:txBody>
          <a:bodyPr>
            <a:normAutofit/>
          </a:bodyPr>
          <a:lstStyle/>
          <a:p>
            <a:r>
              <a:rPr lang="en-US" dirty="0" smtClean="0">
                <a:solidFill>
                  <a:schemeClr val="accent6">
                    <a:lumMod val="75000"/>
                  </a:schemeClr>
                </a:solidFill>
              </a:rPr>
              <a:t>Objective</a:t>
            </a:r>
          </a:p>
          <a:p>
            <a:pPr marL="914400" lvl="2" indent="0">
              <a:buNone/>
            </a:pPr>
            <a:r>
              <a:rPr lang="en-US" dirty="0" smtClean="0">
                <a:solidFill>
                  <a:schemeClr val="accent6">
                    <a:lumMod val="75000"/>
                  </a:schemeClr>
                </a:solidFill>
              </a:rPr>
              <a:t> 1. To understand how resistors work in Series and Parallel</a:t>
            </a:r>
          </a:p>
          <a:p>
            <a:pPr marL="914400" lvl="2" indent="0">
              <a:buNone/>
            </a:pPr>
            <a:r>
              <a:rPr lang="en-US" dirty="0" smtClean="0">
                <a:solidFill>
                  <a:schemeClr val="accent6">
                    <a:lumMod val="75000"/>
                  </a:schemeClr>
                </a:solidFill>
              </a:rPr>
              <a:t> 2. To learn how to use a Multimeter to measure V,I and R on a bread board.</a:t>
            </a:r>
          </a:p>
          <a:p>
            <a:r>
              <a:rPr lang="en-US" dirty="0" smtClean="0">
                <a:solidFill>
                  <a:schemeClr val="accent6">
                    <a:lumMod val="75000"/>
                  </a:schemeClr>
                </a:solidFill>
              </a:rPr>
              <a:t>Equipment and Material</a:t>
            </a:r>
          </a:p>
          <a:p>
            <a:pPr marL="914400" lvl="2" indent="0">
              <a:buNone/>
            </a:pPr>
            <a:r>
              <a:rPr lang="en-US" dirty="0" smtClean="0">
                <a:solidFill>
                  <a:schemeClr val="accent6">
                    <a:lumMod val="75000"/>
                  </a:schemeClr>
                </a:solidFill>
              </a:rPr>
              <a:t>5 different resistors</a:t>
            </a:r>
          </a:p>
          <a:p>
            <a:pPr marL="914400" lvl="2" indent="0">
              <a:buNone/>
            </a:pPr>
            <a:r>
              <a:rPr lang="en-US" dirty="0" err="1">
                <a:solidFill>
                  <a:schemeClr val="accent6">
                    <a:lumMod val="75000"/>
                  </a:schemeClr>
                </a:solidFill>
              </a:rPr>
              <a:t>MultiMeter</a:t>
            </a:r>
            <a:r>
              <a:rPr lang="en-US" dirty="0">
                <a:solidFill>
                  <a:schemeClr val="accent6">
                    <a:lumMod val="75000"/>
                  </a:schemeClr>
                </a:solidFill>
              </a:rPr>
              <a:t>: </a:t>
            </a:r>
            <a:r>
              <a:rPr lang="en-US" dirty="0" err="1">
                <a:solidFill>
                  <a:schemeClr val="accent6">
                    <a:lumMod val="75000"/>
                  </a:schemeClr>
                </a:solidFill>
              </a:rPr>
              <a:t>Gw</a:t>
            </a:r>
            <a:r>
              <a:rPr lang="en-US" dirty="0">
                <a:solidFill>
                  <a:schemeClr val="accent6">
                    <a:lumMod val="75000"/>
                  </a:schemeClr>
                </a:solidFill>
              </a:rPr>
              <a:t> </a:t>
            </a:r>
            <a:r>
              <a:rPr lang="en-US" dirty="0" err="1">
                <a:solidFill>
                  <a:schemeClr val="accent6">
                    <a:lumMod val="75000"/>
                  </a:schemeClr>
                </a:solidFill>
              </a:rPr>
              <a:t>Instek</a:t>
            </a:r>
            <a:r>
              <a:rPr lang="en-US" dirty="0">
                <a:solidFill>
                  <a:schemeClr val="accent6">
                    <a:lumMod val="75000"/>
                  </a:schemeClr>
                </a:solidFill>
              </a:rPr>
              <a:t> GDM-8245 SN: CL860260 </a:t>
            </a:r>
          </a:p>
          <a:p>
            <a:pPr marL="914400" lvl="2" indent="0">
              <a:buNone/>
            </a:pPr>
            <a:r>
              <a:rPr lang="en-US" dirty="0" smtClean="0">
                <a:solidFill>
                  <a:schemeClr val="accent6">
                    <a:lumMod val="75000"/>
                  </a:schemeClr>
                </a:solidFill>
              </a:rPr>
              <a:t>DC Power Supply: RSR HY1502D SN: 022510041</a:t>
            </a:r>
          </a:p>
          <a:p>
            <a:pPr marL="914400" lvl="2" indent="0">
              <a:buNone/>
            </a:pPr>
            <a:endParaRPr lang="en-US" dirty="0" smtClean="0"/>
          </a:p>
          <a:p>
            <a:pPr marL="457200" lvl="1" indent="0">
              <a:buNone/>
            </a:pPr>
            <a:endParaRPr lang="en-US" dirty="0" smtClean="0"/>
          </a:p>
        </p:txBody>
      </p:sp>
      <p:sp>
        <p:nvSpPr>
          <p:cNvPr id="4" name="Footer Placeholder 3"/>
          <p:cNvSpPr>
            <a:spLocks noGrp="1"/>
          </p:cNvSpPr>
          <p:nvPr>
            <p:ph type="ftr" sz="quarter" idx="11"/>
          </p:nvPr>
        </p:nvSpPr>
        <p:spPr>
          <a:xfrm>
            <a:off x="838200" y="6339639"/>
            <a:ext cx="2145632" cy="365125"/>
          </a:xfrm>
        </p:spPr>
        <p:txBody>
          <a:bodyPr/>
          <a:lstStyle/>
          <a:p>
            <a:pPr algn="l"/>
            <a:r>
              <a:rPr lang="en-US" dirty="0"/>
              <a:t>EECT 101-50C Lab Notebook</a:t>
            </a:r>
          </a:p>
        </p:txBody>
      </p:sp>
      <p:sp>
        <p:nvSpPr>
          <p:cNvPr id="5" name="Slide Number Placeholder 4"/>
          <p:cNvSpPr>
            <a:spLocks noGrp="1"/>
          </p:cNvSpPr>
          <p:nvPr>
            <p:ph type="sldNum" sz="quarter" idx="12"/>
          </p:nvPr>
        </p:nvSpPr>
        <p:spPr/>
        <p:txBody>
          <a:bodyPr/>
          <a:lstStyle/>
          <a:p>
            <a:fld id="{B205E3D1-8C80-40C9-AABD-810F903285A1}" type="slidenum">
              <a:rPr lang="en-US" smtClean="0"/>
              <a:t>11</a:t>
            </a:fld>
            <a:endParaRPr lang="en-US"/>
          </a:p>
        </p:txBody>
      </p:sp>
      <p:pic>
        <p:nvPicPr>
          <p:cNvPr id="6" name="Picture 5"/>
          <p:cNvPicPr>
            <a:picLocks noChangeAspect="1"/>
          </p:cNvPicPr>
          <p:nvPr/>
        </p:nvPicPr>
        <p:blipFill>
          <a:blip r:embed="rId3"/>
          <a:stretch>
            <a:fillRect/>
          </a:stretch>
        </p:blipFill>
        <p:spPr>
          <a:xfrm>
            <a:off x="6316214" y="4109884"/>
            <a:ext cx="2157300" cy="2594880"/>
          </a:xfrm>
          <a:prstGeom prst="rect">
            <a:avLst/>
          </a:prstGeom>
        </p:spPr>
      </p:pic>
    </p:spTree>
    <p:extLst>
      <p:ext uri="{BB962C8B-B14F-4D97-AF65-F5344CB8AC3E}">
        <p14:creationId xmlns:p14="http://schemas.microsoft.com/office/powerpoint/2010/main" val="1626515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7030A0"/>
                </a:solidFill>
              </a:rPr>
              <a:t>Lab 15- Plan, Prepare, Test Solder Kit</a:t>
            </a:r>
            <a:endParaRPr lang="en-US" dirty="0"/>
          </a:p>
        </p:txBody>
      </p:sp>
      <p:sp>
        <p:nvSpPr>
          <p:cNvPr id="3" name="Content Placeholder 2"/>
          <p:cNvSpPr>
            <a:spLocks noGrp="1"/>
          </p:cNvSpPr>
          <p:nvPr>
            <p:ph idx="1"/>
          </p:nvPr>
        </p:nvSpPr>
        <p:spPr/>
        <p:txBody>
          <a:bodyPr/>
          <a:lstStyle/>
          <a:p>
            <a:pPr marL="0" indent="0">
              <a:buNone/>
            </a:pPr>
            <a:r>
              <a:rPr lang="en-US" dirty="0" smtClean="0">
                <a:solidFill>
                  <a:srgbClr val="7030A0"/>
                </a:solidFill>
              </a:rPr>
              <a:t>Research </a:t>
            </a:r>
            <a:r>
              <a:rPr lang="en-US" dirty="0">
                <a:solidFill>
                  <a:srgbClr val="7030A0"/>
                </a:solidFill>
              </a:rPr>
              <a:t>and </a:t>
            </a:r>
            <a:r>
              <a:rPr lang="en-US" dirty="0" smtClean="0">
                <a:solidFill>
                  <a:srgbClr val="7030A0"/>
                </a:solidFill>
              </a:rPr>
              <a:t>Information</a:t>
            </a:r>
          </a:p>
          <a:p>
            <a:pPr marL="0" indent="0">
              <a:buNone/>
            </a:pPr>
            <a:r>
              <a:rPr lang="en-US" i="1" dirty="0"/>
              <a:t>http://www.instructables.com/id/How-to-solder/ </a:t>
            </a:r>
            <a:r>
              <a:rPr lang="en-US" dirty="0">
                <a:solidFill>
                  <a:srgbClr val="7030A0"/>
                </a:solidFill>
              </a:rPr>
              <a:t>(Soldering)</a:t>
            </a:r>
          </a:p>
          <a:p>
            <a:pPr marL="0" indent="0">
              <a:buNone/>
            </a:pPr>
            <a:endParaRPr lang="en-US" dirty="0">
              <a:solidFill>
                <a:srgbClr val="7030A0"/>
              </a:solidFill>
            </a:endParaRPr>
          </a:p>
          <a:p>
            <a:pPr marL="0" indent="0">
              <a:buNone/>
            </a:pPr>
            <a:r>
              <a:rPr lang="en-US" i="1" dirty="0"/>
              <a:t>https://mightyohm.com/files/soldercomic/FullSolderComic_EN.pdf </a:t>
            </a:r>
            <a:r>
              <a:rPr lang="en-US" dirty="0">
                <a:solidFill>
                  <a:srgbClr val="7030A0"/>
                </a:solidFill>
              </a:rPr>
              <a:t>(Soldering made </a:t>
            </a:r>
            <a:r>
              <a:rPr lang="en-US" dirty="0" smtClean="0">
                <a:solidFill>
                  <a:srgbClr val="7030A0"/>
                </a:solidFill>
              </a:rPr>
              <a:t>easy)</a:t>
            </a:r>
            <a:endParaRPr lang="en-US" dirty="0">
              <a:solidFill>
                <a:srgbClr val="7030A0"/>
              </a:solidFill>
            </a:endParaRP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110</a:t>
            </a:fld>
            <a:endParaRPr lang="en-US"/>
          </a:p>
        </p:txBody>
      </p:sp>
      <p:pic>
        <p:nvPicPr>
          <p:cNvPr id="20482" name="Picture 2" descr="http://cdn.1001freedownloads.com/vector/thumb/67551/ENTERPRISE_N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6136" y="2813304"/>
            <a:ext cx="7620000" cy="588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5017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7030A0"/>
                </a:solidFill>
              </a:rPr>
              <a:t>Lab 15- Plan, Prepare, Test Solder Kit</a:t>
            </a:r>
            <a:endParaRPr lang="en-US" dirty="0"/>
          </a:p>
        </p:txBody>
      </p:sp>
      <p:sp>
        <p:nvSpPr>
          <p:cNvPr id="3" name="Content Placeholder 2"/>
          <p:cNvSpPr>
            <a:spLocks noGrp="1"/>
          </p:cNvSpPr>
          <p:nvPr>
            <p:ph idx="1"/>
          </p:nvPr>
        </p:nvSpPr>
        <p:spPr/>
        <p:txBody>
          <a:bodyPr/>
          <a:lstStyle/>
          <a:p>
            <a:pPr marL="0" indent="0" algn="ctr">
              <a:buNone/>
            </a:pPr>
            <a:r>
              <a:rPr lang="en-US" dirty="0" smtClean="0">
                <a:solidFill>
                  <a:srgbClr val="7030A0"/>
                </a:solidFill>
              </a:rPr>
              <a:t>Procedures</a:t>
            </a:r>
          </a:p>
          <a:p>
            <a:pPr marL="0" indent="0">
              <a:buNone/>
            </a:pPr>
            <a:r>
              <a:rPr lang="en-US" dirty="0">
                <a:solidFill>
                  <a:srgbClr val="7030A0"/>
                </a:solidFill>
              </a:rPr>
              <a:t>1. step by step to prepare and assemble your kit including testing individual parts before assembly and possible ways to protect against overheating</a:t>
            </a:r>
          </a:p>
          <a:p>
            <a:pPr marL="0" indent="0">
              <a:buNone/>
            </a:pPr>
            <a:endParaRPr lang="en-US" dirty="0" smtClean="0">
              <a:solidFill>
                <a:srgbClr val="7030A0"/>
              </a:solidFill>
            </a:endParaRPr>
          </a:p>
          <a:p>
            <a:pPr marL="0" indent="0">
              <a:buNone/>
            </a:pPr>
            <a:endParaRPr lang="en-US" dirty="0">
              <a:solidFill>
                <a:srgbClr val="7030A0"/>
              </a:solidFill>
            </a:endParaRPr>
          </a:p>
          <a:p>
            <a:pPr marL="0" indent="0">
              <a:buNone/>
            </a:pPr>
            <a:r>
              <a:rPr lang="en-US" dirty="0" smtClean="0">
                <a:solidFill>
                  <a:srgbClr val="7030A0"/>
                </a:solidFill>
              </a:rPr>
              <a:t>2</a:t>
            </a:r>
            <a:r>
              <a:rPr lang="en-US" dirty="0">
                <a:solidFill>
                  <a:srgbClr val="7030A0"/>
                </a:solidFill>
              </a:rPr>
              <a:t>. include some steps you would take to troubleshoot your kit if it doesn't work including a) what to check if doesn't power up; b) what to check if partially operational</a:t>
            </a: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111</a:t>
            </a:fld>
            <a:endParaRPr lang="en-US"/>
          </a:p>
        </p:txBody>
      </p:sp>
    </p:spTree>
    <p:extLst>
      <p:ext uri="{BB962C8B-B14F-4D97-AF65-F5344CB8AC3E}">
        <p14:creationId xmlns:p14="http://schemas.microsoft.com/office/powerpoint/2010/main" val="1328391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94892" y="1597718"/>
            <a:ext cx="6777829" cy="1455427"/>
          </a:xfrm>
          <a:prstGeom prst="rect">
            <a:avLst/>
          </a:prstGeom>
        </p:spPr>
      </p:pic>
      <p:sp>
        <p:nvSpPr>
          <p:cNvPr id="2" name="Title 1"/>
          <p:cNvSpPr>
            <a:spLocks noGrp="1"/>
          </p:cNvSpPr>
          <p:nvPr>
            <p:ph type="title"/>
          </p:nvPr>
        </p:nvSpPr>
        <p:spPr/>
        <p:txBody>
          <a:bodyPr/>
          <a:lstStyle/>
          <a:p>
            <a:pPr algn="ctr"/>
            <a:r>
              <a:rPr lang="en-US" dirty="0">
                <a:solidFill>
                  <a:srgbClr val="7030A0"/>
                </a:solidFill>
              </a:rPr>
              <a:t>Lab 15- Plan, Prepare, Test Solder Kit</a:t>
            </a:r>
            <a:endParaRPr lang="en-US" dirty="0"/>
          </a:p>
        </p:txBody>
      </p:sp>
      <p:sp>
        <p:nvSpPr>
          <p:cNvPr id="3" name="Content Placeholder 2"/>
          <p:cNvSpPr>
            <a:spLocks noGrp="1"/>
          </p:cNvSpPr>
          <p:nvPr>
            <p:ph idx="1"/>
          </p:nvPr>
        </p:nvSpPr>
        <p:spPr>
          <a:xfrm>
            <a:off x="862013" y="1455087"/>
            <a:ext cx="10515600" cy="4351338"/>
          </a:xfrm>
        </p:spPr>
        <p:txBody>
          <a:bodyPr/>
          <a:lstStyle/>
          <a:p>
            <a:pPr marL="0" indent="0" algn="ctr">
              <a:buNone/>
            </a:pPr>
            <a:r>
              <a:rPr lang="en-US" dirty="0" smtClean="0">
                <a:solidFill>
                  <a:srgbClr val="7030A0"/>
                </a:solidFill>
              </a:rPr>
              <a:t>Pictures of Plan</a:t>
            </a:r>
            <a:endParaRPr lang="en-US" dirty="0">
              <a:solidFill>
                <a:srgbClr val="7030A0"/>
              </a:solidFill>
            </a:endParaRP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112</a:t>
            </a:fld>
            <a:endParaRPr lang="en-US"/>
          </a:p>
        </p:txBody>
      </p:sp>
      <p:pic>
        <p:nvPicPr>
          <p:cNvPr id="8" name="Picture 7"/>
          <p:cNvPicPr>
            <a:picLocks noChangeAspect="1"/>
          </p:cNvPicPr>
          <p:nvPr/>
        </p:nvPicPr>
        <p:blipFill>
          <a:blip r:embed="rId3"/>
          <a:stretch>
            <a:fillRect/>
          </a:stretch>
        </p:blipFill>
        <p:spPr>
          <a:xfrm>
            <a:off x="458000" y="2957241"/>
            <a:ext cx="6651611" cy="725057"/>
          </a:xfrm>
          <a:prstGeom prst="rect">
            <a:avLst/>
          </a:prstGeom>
        </p:spPr>
      </p:pic>
      <p:pic>
        <p:nvPicPr>
          <p:cNvPr id="9" name="Picture 8"/>
          <p:cNvPicPr>
            <a:picLocks noChangeAspect="1"/>
          </p:cNvPicPr>
          <p:nvPr/>
        </p:nvPicPr>
        <p:blipFill>
          <a:blip r:embed="rId4"/>
          <a:stretch>
            <a:fillRect/>
          </a:stretch>
        </p:blipFill>
        <p:spPr>
          <a:xfrm>
            <a:off x="7299905" y="2066559"/>
            <a:ext cx="1905000" cy="4629150"/>
          </a:xfrm>
          <a:prstGeom prst="rect">
            <a:avLst/>
          </a:prstGeom>
        </p:spPr>
      </p:pic>
      <p:pic>
        <p:nvPicPr>
          <p:cNvPr id="10" name="Picture 9"/>
          <p:cNvPicPr>
            <a:picLocks noChangeAspect="1"/>
          </p:cNvPicPr>
          <p:nvPr/>
        </p:nvPicPr>
        <p:blipFill>
          <a:blip r:embed="rId5"/>
          <a:stretch>
            <a:fillRect/>
          </a:stretch>
        </p:blipFill>
        <p:spPr>
          <a:xfrm>
            <a:off x="9187699" y="1929698"/>
            <a:ext cx="2133600" cy="3505200"/>
          </a:xfrm>
          <a:prstGeom prst="rect">
            <a:avLst/>
          </a:prstGeom>
        </p:spPr>
      </p:pic>
    </p:spTree>
    <p:extLst>
      <p:ext uri="{BB962C8B-B14F-4D97-AF65-F5344CB8AC3E}">
        <p14:creationId xmlns:p14="http://schemas.microsoft.com/office/powerpoint/2010/main" val="3817251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7030A0"/>
                </a:solidFill>
              </a:rPr>
              <a:t> Lab 15- Plan, Prepare, Test Solder Kit</a:t>
            </a:r>
            <a:endParaRPr lang="en-US" dirty="0">
              <a:solidFill>
                <a:srgbClr val="FF66FF"/>
              </a:solidFill>
            </a:endParaRPr>
          </a:p>
        </p:txBody>
      </p:sp>
      <p:sp>
        <p:nvSpPr>
          <p:cNvPr id="3" name="Content Placeholder 2"/>
          <p:cNvSpPr>
            <a:spLocks noGrp="1"/>
          </p:cNvSpPr>
          <p:nvPr>
            <p:ph idx="1"/>
          </p:nvPr>
        </p:nvSpPr>
        <p:spPr/>
        <p:txBody>
          <a:bodyPr/>
          <a:lstStyle/>
          <a:p>
            <a:pPr marL="0" indent="0" algn="ctr">
              <a:buNone/>
            </a:pPr>
            <a:r>
              <a:rPr lang="en-US" dirty="0" smtClean="0">
                <a:solidFill>
                  <a:srgbClr val="7030A0"/>
                </a:solidFill>
              </a:rPr>
              <a:t>Summary</a:t>
            </a:r>
          </a:p>
          <a:p>
            <a:pPr marL="0" indent="0">
              <a:buNone/>
            </a:pPr>
            <a:r>
              <a:rPr lang="en-US" dirty="0" smtClean="0">
                <a:solidFill>
                  <a:srgbClr val="7030A0"/>
                </a:solidFill>
              </a:rPr>
              <a:t>The kit I selected was the Brain Game kit. I went through all of the parts and made sure everything was present and accounted for. I made a strategy to help me make sure that I will be able to properly complete my final test.</a:t>
            </a:r>
            <a:endParaRPr lang="en-US" dirty="0">
              <a:solidFill>
                <a:srgbClr val="7030A0"/>
              </a:solidFill>
            </a:endParaRPr>
          </a:p>
          <a:p>
            <a:pPr marL="0" indent="0">
              <a:buNone/>
            </a:pPr>
            <a:r>
              <a:rPr lang="en-US" dirty="0" smtClean="0">
                <a:solidFill>
                  <a:srgbClr val="7030A0"/>
                </a:solidFill>
              </a:rPr>
              <a:t>Also, I brushed up on soldering by reading and watching soldering tutorials. </a:t>
            </a:r>
          </a:p>
          <a:p>
            <a:pPr marL="0" indent="0" algn="ctr">
              <a:buNone/>
            </a:pPr>
            <a:endParaRPr lang="en-US" dirty="0" smtClean="0">
              <a:solidFill>
                <a:srgbClr val="7030A0"/>
              </a:solidFill>
            </a:endParaRP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113</a:t>
            </a:fld>
            <a:endParaRPr lang="en-US"/>
          </a:p>
        </p:txBody>
      </p:sp>
    </p:spTree>
    <p:extLst>
      <p:ext uri="{BB962C8B-B14F-4D97-AF65-F5344CB8AC3E}">
        <p14:creationId xmlns:p14="http://schemas.microsoft.com/office/powerpoint/2010/main" val="4052029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73219" y="1309255"/>
            <a:ext cx="3031178" cy="4297939"/>
          </a:xfrm>
          <a:prstGeom prst="rect">
            <a:avLst/>
          </a:prstGeom>
        </p:spPr>
      </p:pic>
      <p:sp>
        <p:nvSpPr>
          <p:cNvPr id="2" name="Title 1"/>
          <p:cNvSpPr>
            <a:spLocks noGrp="1"/>
          </p:cNvSpPr>
          <p:nvPr>
            <p:ph type="ctrTitle"/>
          </p:nvPr>
        </p:nvSpPr>
        <p:spPr>
          <a:xfrm>
            <a:off x="1524000" y="1466000"/>
            <a:ext cx="9144000" cy="2387600"/>
          </a:xfrm>
        </p:spPr>
        <p:txBody>
          <a:bodyPr>
            <a:normAutofit/>
          </a:bodyPr>
          <a:lstStyle/>
          <a:p>
            <a:r>
              <a:rPr lang="en-US" dirty="0">
                <a:solidFill>
                  <a:schemeClr val="accent5">
                    <a:lumMod val="75000"/>
                  </a:schemeClr>
                </a:solidFill>
              </a:rPr>
              <a:t>Lab 16- Final Solder Kit</a:t>
            </a: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114</a:t>
            </a:fld>
            <a:endParaRPr lang="en-US"/>
          </a:p>
        </p:txBody>
      </p:sp>
    </p:spTree>
    <p:extLst>
      <p:ext uri="{BB962C8B-B14F-4D97-AF65-F5344CB8AC3E}">
        <p14:creationId xmlns:p14="http://schemas.microsoft.com/office/powerpoint/2010/main" val="1724116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5">
                    <a:lumMod val="75000"/>
                  </a:schemeClr>
                </a:solidFill>
              </a:rPr>
              <a:t>Lab 16- Final Solder Kit</a:t>
            </a:r>
            <a:endParaRPr lang="en-US" dirty="0"/>
          </a:p>
        </p:txBody>
      </p:sp>
      <p:sp>
        <p:nvSpPr>
          <p:cNvPr id="3" name="Content Placeholder 2"/>
          <p:cNvSpPr>
            <a:spLocks noGrp="1"/>
          </p:cNvSpPr>
          <p:nvPr>
            <p:ph idx="1"/>
          </p:nvPr>
        </p:nvSpPr>
        <p:spPr/>
        <p:txBody>
          <a:bodyPr/>
          <a:lstStyle/>
          <a:p>
            <a:pPr marL="0" indent="0">
              <a:buNone/>
            </a:pPr>
            <a:r>
              <a:rPr lang="en-US" dirty="0" smtClean="0">
                <a:solidFill>
                  <a:schemeClr val="accent1">
                    <a:lumMod val="50000"/>
                  </a:schemeClr>
                </a:solidFill>
              </a:rPr>
              <a:t>Objective</a:t>
            </a:r>
            <a:endParaRPr lang="en-US" dirty="0">
              <a:solidFill>
                <a:schemeClr val="accent1">
                  <a:lumMod val="50000"/>
                </a:schemeClr>
              </a:solidFill>
            </a:endParaRPr>
          </a:p>
          <a:p>
            <a:pPr marL="0" indent="0">
              <a:buNone/>
            </a:pPr>
            <a:r>
              <a:rPr lang="en-US" dirty="0" smtClean="0">
                <a:solidFill>
                  <a:schemeClr val="accent1">
                    <a:lumMod val="50000"/>
                  </a:schemeClr>
                </a:solidFill>
              </a:rPr>
              <a:t>To  build/solder final kits</a:t>
            </a:r>
            <a:endParaRPr lang="en-US" dirty="0">
              <a:solidFill>
                <a:schemeClr val="accent1">
                  <a:lumMod val="50000"/>
                </a:schemeClr>
              </a:solidFill>
            </a:endParaRPr>
          </a:p>
          <a:p>
            <a:pPr marL="0" indent="0">
              <a:buNone/>
            </a:pPr>
            <a:endParaRPr lang="en-US" dirty="0">
              <a:solidFill>
                <a:schemeClr val="accent1">
                  <a:lumMod val="50000"/>
                </a:schemeClr>
              </a:solidFill>
            </a:endParaRPr>
          </a:p>
          <a:p>
            <a:pPr marL="0" indent="0">
              <a:buNone/>
            </a:pPr>
            <a:r>
              <a:rPr lang="en-US" dirty="0">
                <a:solidFill>
                  <a:schemeClr val="accent1">
                    <a:lumMod val="50000"/>
                  </a:schemeClr>
                </a:solidFill>
              </a:rPr>
              <a:t>Equipment Used</a:t>
            </a:r>
          </a:p>
          <a:p>
            <a:pPr marL="0" indent="0">
              <a:buNone/>
            </a:pPr>
            <a:r>
              <a:rPr lang="en-US" dirty="0">
                <a:solidFill>
                  <a:schemeClr val="accent1">
                    <a:lumMod val="50000"/>
                  </a:schemeClr>
                </a:solidFill>
              </a:rPr>
              <a:t>DC Power Supply: (</a:t>
            </a:r>
            <a:r>
              <a:rPr lang="en-US" dirty="0" smtClean="0">
                <a:solidFill>
                  <a:schemeClr val="accent1">
                    <a:lumMod val="50000"/>
                  </a:schemeClr>
                </a:solidFill>
              </a:rPr>
              <a:t>HY1802D SN:022510041)</a:t>
            </a:r>
          </a:p>
          <a:p>
            <a:pPr marL="0" indent="0">
              <a:buNone/>
            </a:pPr>
            <a:r>
              <a:rPr lang="en-US" dirty="0" smtClean="0">
                <a:solidFill>
                  <a:schemeClr val="accent1">
                    <a:lumMod val="50000"/>
                  </a:schemeClr>
                </a:solidFill>
              </a:rPr>
              <a:t>Digital </a:t>
            </a:r>
            <a:r>
              <a:rPr lang="en-US" dirty="0">
                <a:solidFill>
                  <a:schemeClr val="accent1">
                    <a:lumMod val="50000"/>
                  </a:schemeClr>
                </a:solidFill>
              </a:rPr>
              <a:t>Multimeter: (GDM-8245 SN: CL860260)</a:t>
            </a:r>
          </a:p>
          <a:p>
            <a:pPr marL="0" indent="0">
              <a:buNone/>
            </a:pPr>
            <a:r>
              <a:rPr lang="en-US" dirty="0" smtClean="0">
                <a:solidFill>
                  <a:schemeClr val="accent1">
                    <a:lumMod val="50000"/>
                  </a:schemeClr>
                </a:solidFill>
              </a:rPr>
              <a:t>LCR Meter: (LCR-819 SN:GEN220267)</a:t>
            </a:r>
            <a:endParaRPr lang="en-US" dirty="0">
              <a:solidFill>
                <a:schemeClr val="accent1">
                  <a:lumMod val="50000"/>
                </a:schemeClr>
              </a:solidFill>
            </a:endParaRPr>
          </a:p>
          <a:p>
            <a:pPr marL="0" indent="0">
              <a:buNone/>
            </a:pPr>
            <a:endParaRPr lang="en-US" dirty="0">
              <a:solidFill>
                <a:schemeClr val="accent1">
                  <a:lumMod val="50000"/>
                </a:schemeClr>
              </a:solidFill>
            </a:endParaRP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115</a:t>
            </a:fld>
            <a:endParaRPr lang="en-US"/>
          </a:p>
        </p:txBody>
      </p:sp>
      <p:pic>
        <p:nvPicPr>
          <p:cNvPr id="1026" name="Picture 2" descr="https://s-media-cache-ak0.pinimg.com/originals/98/36/fa/9836fa173147ffc1d8615e0aa4e0b96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9251" y="1201479"/>
            <a:ext cx="4597489" cy="3022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652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5">
                    <a:lumMod val="75000"/>
                  </a:schemeClr>
                </a:solidFill>
              </a:rPr>
              <a:t>Lab 16- Final Solder Kit</a:t>
            </a:r>
            <a:endParaRPr lang="en-US" dirty="0"/>
          </a:p>
        </p:txBody>
      </p:sp>
      <p:sp>
        <p:nvSpPr>
          <p:cNvPr id="3" name="Content Placeholder 2"/>
          <p:cNvSpPr>
            <a:spLocks noGrp="1"/>
          </p:cNvSpPr>
          <p:nvPr>
            <p:ph idx="1"/>
          </p:nvPr>
        </p:nvSpPr>
        <p:spPr/>
        <p:txBody>
          <a:bodyPr/>
          <a:lstStyle/>
          <a:p>
            <a:pPr marL="0" indent="0">
              <a:buNone/>
            </a:pPr>
            <a:r>
              <a:rPr lang="en-US" dirty="0" smtClean="0">
                <a:solidFill>
                  <a:schemeClr val="accent1">
                    <a:lumMod val="50000"/>
                  </a:schemeClr>
                </a:solidFill>
              </a:rPr>
              <a:t>Research </a:t>
            </a:r>
            <a:r>
              <a:rPr lang="en-US" dirty="0">
                <a:solidFill>
                  <a:schemeClr val="accent1">
                    <a:lumMod val="50000"/>
                  </a:schemeClr>
                </a:solidFill>
              </a:rPr>
              <a:t>and </a:t>
            </a:r>
            <a:r>
              <a:rPr lang="en-US" dirty="0" smtClean="0">
                <a:solidFill>
                  <a:schemeClr val="accent1">
                    <a:lumMod val="50000"/>
                  </a:schemeClr>
                </a:solidFill>
              </a:rPr>
              <a:t>Information</a:t>
            </a:r>
          </a:p>
          <a:p>
            <a:pPr marL="0" indent="0">
              <a:buNone/>
            </a:pPr>
            <a:endParaRPr lang="en-US" dirty="0" smtClean="0">
              <a:solidFill>
                <a:schemeClr val="accent1">
                  <a:lumMod val="50000"/>
                </a:schemeClr>
              </a:solidFill>
            </a:endParaRP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116</a:t>
            </a:fld>
            <a:endParaRPr lang="en-US"/>
          </a:p>
        </p:txBody>
      </p:sp>
      <p:sp>
        <p:nvSpPr>
          <p:cNvPr id="6" name="Rectangle 5"/>
          <p:cNvSpPr/>
          <p:nvPr/>
        </p:nvSpPr>
        <p:spPr>
          <a:xfrm>
            <a:off x="838200" y="2454626"/>
            <a:ext cx="8007064" cy="1015663"/>
          </a:xfrm>
          <a:prstGeom prst="rect">
            <a:avLst/>
          </a:prstGeom>
        </p:spPr>
        <p:txBody>
          <a:bodyPr wrap="none">
            <a:spAutoFit/>
          </a:bodyPr>
          <a:lstStyle/>
          <a:p>
            <a:r>
              <a:rPr lang="en-US" sz="2000" i="1" dirty="0">
                <a:solidFill>
                  <a:schemeClr val="accent1">
                    <a:lumMod val="50000"/>
                  </a:schemeClr>
                </a:solidFill>
              </a:rPr>
              <a:t>http://www.instructables.com/id/Soldering-tips-and-tricks</a:t>
            </a:r>
            <a:r>
              <a:rPr lang="en-US" sz="2000" i="1" dirty="0" smtClean="0">
                <a:solidFill>
                  <a:schemeClr val="accent1">
                    <a:lumMod val="50000"/>
                  </a:schemeClr>
                </a:solidFill>
              </a:rPr>
              <a:t>/ </a:t>
            </a:r>
            <a:r>
              <a:rPr lang="en-US" sz="2000" dirty="0" smtClean="0">
                <a:solidFill>
                  <a:schemeClr val="accent1">
                    <a:lumMod val="50000"/>
                  </a:schemeClr>
                </a:solidFill>
              </a:rPr>
              <a:t>(Soldering Tips)</a:t>
            </a:r>
          </a:p>
          <a:p>
            <a:endParaRPr lang="en-US" sz="2000" dirty="0">
              <a:solidFill>
                <a:schemeClr val="accent1">
                  <a:lumMod val="50000"/>
                </a:schemeClr>
              </a:solidFill>
            </a:endParaRPr>
          </a:p>
          <a:p>
            <a:r>
              <a:rPr lang="en-US" sz="2000" dirty="0">
                <a:solidFill>
                  <a:schemeClr val="accent1">
                    <a:lumMod val="50000"/>
                  </a:schemeClr>
                </a:solidFill>
              </a:rPr>
              <a:t>http://</a:t>
            </a:r>
            <a:r>
              <a:rPr lang="en-US" sz="2000" dirty="0" smtClean="0">
                <a:solidFill>
                  <a:schemeClr val="accent1">
                    <a:lumMod val="50000"/>
                  </a:schemeClr>
                </a:solidFill>
              </a:rPr>
              <a:t>www.aaroncake.net/electronics/solder.htm (Soldering Tutorial)</a:t>
            </a:r>
            <a:endParaRPr lang="en-US" sz="2000" dirty="0">
              <a:solidFill>
                <a:schemeClr val="accent1">
                  <a:lumMod val="50000"/>
                </a:schemeClr>
              </a:solidFill>
            </a:endParaRPr>
          </a:p>
        </p:txBody>
      </p:sp>
      <p:pic>
        <p:nvPicPr>
          <p:cNvPr id="2050" name="Picture 2" descr="http://www.clipartqueen.com/image-files/space-clip-art-astronau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5264" y="655651"/>
            <a:ext cx="2790825" cy="5629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813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5">
                    <a:lumMod val="75000"/>
                  </a:schemeClr>
                </a:solidFill>
              </a:rPr>
              <a:t>Lab 16- Final Solder Kit</a:t>
            </a:r>
            <a:endParaRPr lang="en-US" dirty="0"/>
          </a:p>
        </p:txBody>
      </p:sp>
      <p:sp>
        <p:nvSpPr>
          <p:cNvPr id="3" name="Content Placeholder 2"/>
          <p:cNvSpPr>
            <a:spLocks noGrp="1"/>
          </p:cNvSpPr>
          <p:nvPr>
            <p:ph idx="1"/>
          </p:nvPr>
        </p:nvSpPr>
        <p:spPr/>
        <p:txBody>
          <a:bodyPr/>
          <a:lstStyle/>
          <a:p>
            <a:pPr marL="0" indent="0" algn="ctr">
              <a:buNone/>
            </a:pPr>
            <a:r>
              <a:rPr lang="en-US" dirty="0" smtClean="0">
                <a:solidFill>
                  <a:schemeClr val="accent1">
                    <a:lumMod val="50000"/>
                  </a:schemeClr>
                </a:solidFill>
              </a:rPr>
              <a:t>Procedures</a:t>
            </a:r>
          </a:p>
          <a:p>
            <a:pPr marL="514350" indent="-514350">
              <a:buAutoNum type="arabicPeriod"/>
            </a:pPr>
            <a:r>
              <a:rPr lang="en-US" dirty="0" smtClean="0">
                <a:solidFill>
                  <a:schemeClr val="accent1">
                    <a:lumMod val="50000"/>
                  </a:schemeClr>
                </a:solidFill>
              </a:rPr>
              <a:t>Test all pieces to make sure all are properly functioning.</a:t>
            </a:r>
          </a:p>
          <a:p>
            <a:pPr marL="514350" indent="-514350">
              <a:buAutoNum type="arabicPeriod"/>
            </a:pPr>
            <a:r>
              <a:rPr lang="en-US" dirty="0" smtClean="0">
                <a:solidFill>
                  <a:schemeClr val="accent1">
                    <a:lumMod val="50000"/>
                  </a:schemeClr>
                </a:solidFill>
              </a:rPr>
              <a:t>Solder parts following the recommended order on the directions.</a:t>
            </a:r>
          </a:p>
          <a:p>
            <a:pPr marL="514350" indent="-514350">
              <a:buAutoNum type="arabicPeriod"/>
            </a:pPr>
            <a:r>
              <a:rPr lang="en-US" dirty="0" smtClean="0">
                <a:solidFill>
                  <a:schemeClr val="accent1">
                    <a:lumMod val="50000"/>
                  </a:schemeClr>
                </a:solidFill>
              </a:rPr>
              <a:t>Take time to make sure each metal pad and wire is coated with the solder (but not too much!)</a:t>
            </a:r>
          </a:p>
          <a:p>
            <a:pPr marL="514350" indent="-514350">
              <a:buAutoNum type="arabicPeriod"/>
            </a:pPr>
            <a:r>
              <a:rPr lang="en-US" dirty="0" smtClean="0">
                <a:solidFill>
                  <a:schemeClr val="accent1">
                    <a:lumMod val="50000"/>
                  </a:schemeClr>
                </a:solidFill>
              </a:rPr>
              <a:t>Test the device to make sure it works.</a:t>
            </a:r>
            <a:endParaRPr lang="en-US" dirty="0">
              <a:solidFill>
                <a:schemeClr val="accent1">
                  <a:lumMod val="50000"/>
                </a:schemeClr>
              </a:solidFill>
            </a:endParaRP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117</a:t>
            </a:fld>
            <a:endParaRPr lang="en-US"/>
          </a:p>
        </p:txBody>
      </p:sp>
    </p:spTree>
    <p:extLst>
      <p:ext uri="{BB962C8B-B14F-4D97-AF65-F5344CB8AC3E}">
        <p14:creationId xmlns:p14="http://schemas.microsoft.com/office/powerpoint/2010/main" val="3138457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5">
                    <a:lumMod val="75000"/>
                  </a:schemeClr>
                </a:solidFill>
              </a:rPr>
              <a:t>Lab 16- Final Solder Kit</a:t>
            </a:r>
            <a:endParaRPr lang="en-US" dirty="0"/>
          </a:p>
        </p:txBody>
      </p:sp>
      <p:sp>
        <p:nvSpPr>
          <p:cNvPr id="3" name="Footer Placeholder 2"/>
          <p:cNvSpPr>
            <a:spLocks noGrp="1"/>
          </p:cNvSpPr>
          <p:nvPr>
            <p:ph type="ftr" sz="quarter" idx="11"/>
          </p:nvPr>
        </p:nvSpPr>
        <p:spPr/>
        <p:txBody>
          <a:bodyPr/>
          <a:lstStyle/>
          <a:p>
            <a:r>
              <a:rPr lang="en-US" smtClean="0"/>
              <a:t>EECT 101 Lab Notebook</a:t>
            </a:r>
            <a:endParaRPr lang="en-US"/>
          </a:p>
        </p:txBody>
      </p:sp>
      <p:sp>
        <p:nvSpPr>
          <p:cNvPr id="4" name="Slide Number Placeholder 3"/>
          <p:cNvSpPr>
            <a:spLocks noGrp="1"/>
          </p:cNvSpPr>
          <p:nvPr>
            <p:ph type="sldNum" sz="quarter" idx="12"/>
          </p:nvPr>
        </p:nvSpPr>
        <p:spPr/>
        <p:txBody>
          <a:bodyPr/>
          <a:lstStyle/>
          <a:p>
            <a:fld id="{B205E3D1-8C80-40C9-AABD-810F903285A1}" type="slidenum">
              <a:rPr lang="en-US" smtClean="0"/>
              <a:t>118</a:t>
            </a:fld>
            <a:endParaRPr lang="en-US"/>
          </a:p>
        </p:txBody>
      </p:sp>
      <p:pic>
        <p:nvPicPr>
          <p:cNvPr id="5" name="Picture 4"/>
          <p:cNvPicPr>
            <a:picLocks noChangeAspect="1"/>
          </p:cNvPicPr>
          <p:nvPr/>
        </p:nvPicPr>
        <p:blipFill>
          <a:blip r:embed="rId2"/>
          <a:stretch>
            <a:fillRect/>
          </a:stretch>
        </p:blipFill>
        <p:spPr>
          <a:xfrm>
            <a:off x="2425531" y="1760038"/>
            <a:ext cx="7340937" cy="4662487"/>
          </a:xfrm>
          <a:prstGeom prst="rect">
            <a:avLst/>
          </a:prstGeom>
        </p:spPr>
      </p:pic>
      <p:sp>
        <p:nvSpPr>
          <p:cNvPr id="6" name="TextBox 5"/>
          <p:cNvSpPr txBox="1"/>
          <p:nvPr/>
        </p:nvSpPr>
        <p:spPr>
          <a:xfrm>
            <a:off x="5256731" y="1236818"/>
            <a:ext cx="1678536" cy="523220"/>
          </a:xfrm>
          <a:prstGeom prst="rect">
            <a:avLst/>
          </a:prstGeom>
          <a:noFill/>
        </p:spPr>
        <p:txBody>
          <a:bodyPr wrap="none" rtlCol="0">
            <a:spAutoFit/>
          </a:bodyPr>
          <a:lstStyle/>
          <a:p>
            <a:r>
              <a:rPr lang="en-US" sz="2800" dirty="0" smtClean="0">
                <a:solidFill>
                  <a:schemeClr val="accent1">
                    <a:lumMod val="50000"/>
                  </a:schemeClr>
                </a:solidFill>
              </a:rPr>
              <a:t>Schematic</a:t>
            </a:r>
          </a:p>
        </p:txBody>
      </p:sp>
    </p:spTree>
    <p:extLst>
      <p:ext uri="{BB962C8B-B14F-4D97-AF65-F5344CB8AC3E}">
        <p14:creationId xmlns:p14="http://schemas.microsoft.com/office/powerpoint/2010/main" val="42145765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5">
                    <a:lumMod val="75000"/>
                  </a:schemeClr>
                </a:solidFill>
              </a:rPr>
              <a:t>Lab 16- Final Solder Kit</a:t>
            </a:r>
            <a:endParaRPr lang="en-US" dirty="0"/>
          </a:p>
        </p:txBody>
      </p:sp>
      <p:sp>
        <p:nvSpPr>
          <p:cNvPr id="3" name="Content Placeholder 2"/>
          <p:cNvSpPr>
            <a:spLocks noGrp="1"/>
          </p:cNvSpPr>
          <p:nvPr>
            <p:ph idx="1"/>
          </p:nvPr>
        </p:nvSpPr>
        <p:spPr>
          <a:xfrm>
            <a:off x="838200" y="1257660"/>
            <a:ext cx="10515600" cy="4351338"/>
          </a:xfrm>
        </p:spPr>
        <p:txBody>
          <a:bodyPr/>
          <a:lstStyle/>
          <a:p>
            <a:pPr marL="0" indent="0" algn="ctr">
              <a:buNone/>
            </a:pPr>
            <a:r>
              <a:rPr lang="en-US" dirty="0" smtClean="0">
                <a:solidFill>
                  <a:schemeClr val="accent1">
                    <a:lumMod val="50000"/>
                  </a:schemeClr>
                </a:solidFill>
              </a:rPr>
              <a:t>Pictures - </a:t>
            </a:r>
            <a:r>
              <a:rPr lang="en-US" sz="2400" dirty="0" smtClean="0">
                <a:solidFill>
                  <a:schemeClr val="accent1">
                    <a:lumMod val="50000"/>
                  </a:schemeClr>
                </a:solidFill>
              </a:rPr>
              <a:t>Materials</a:t>
            </a:r>
            <a:endParaRPr lang="en-US" sz="2400" dirty="0">
              <a:solidFill>
                <a:schemeClr val="accent1">
                  <a:lumMod val="50000"/>
                </a:schemeClr>
              </a:solidFill>
            </a:endParaRP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119</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8836" y="1756353"/>
            <a:ext cx="6133329" cy="4599997"/>
          </a:xfrm>
          <a:prstGeom prst="rect">
            <a:avLst/>
          </a:prstGeom>
        </p:spPr>
      </p:pic>
      <p:cxnSp>
        <p:nvCxnSpPr>
          <p:cNvPr id="8" name="Straight Arrow Connector 7"/>
          <p:cNvCxnSpPr/>
          <p:nvPr/>
        </p:nvCxnSpPr>
        <p:spPr>
          <a:xfrm flipH="1">
            <a:off x="7938655" y="1401402"/>
            <a:ext cx="1548245" cy="12482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9112827" y="3584864"/>
            <a:ext cx="1298864" cy="15586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8712777" y="2109355"/>
            <a:ext cx="1269423" cy="13239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8153400" y="1756353"/>
            <a:ext cx="1406236" cy="16769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888673" y="5403273"/>
            <a:ext cx="2213263" cy="102870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532909" y="1401402"/>
            <a:ext cx="1236518" cy="19132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7190509" y="4925292"/>
            <a:ext cx="498765" cy="149672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2047009" y="5060373"/>
            <a:ext cx="2452255" cy="12469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urved Connector 30"/>
          <p:cNvCxnSpPr/>
          <p:nvPr/>
        </p:nvCxnSpPr>
        <p:spPr>
          <a:xfrm rot="10800000">
            <a:off x="8011392" y="4644737"/>
            <a:ext cx="1891145" cy="415637"/>
          </a:xfrm>
          <a:prstGeom prst="curved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9321141" y="1041575"/>
            <a:ext cx="519694" cy="369332"/>
          </a:xfrm>
          <a:prstGeom prst="rect">
            <a:avLst/>
          </a:prstGeom>
          <a:noFill/>
        </p:spPr>
        <p:txBody>
          <a:bodyPr wrap="none" rtlCol="0">
            <a:spAutoFit/>
          </a:bodyPr>
          <a:lstStyle/>
          <a:p>
            <a:r>
              <a:rPr lang="en-US" dirty="0" smtClean="0">
                <a:solidFill>
                  <a:srgbClr val="FF0000"/>
                </a:solidFill>
              </a:rPr>
              <a:t>Led</a:t>
            </a:r>
            <a:endParaRPr lang="en-US" dirty="0">
              <a:solidFill>
                <a:srgbClr val="FF0000"/>
              </a:solidFill>
            </a:endParaRPr>
          </a:p>
        </p:txBody>
      </p:sp>
      <p:sp>
        <p:nvSpPr>
          <p:cNvPr id="33" name="TextBox 32"/>
          <p:cNvSpPr txBox="1"/>
          <p:nvPr/>
        </p:nvSpPr>
        <p:spPr>
          <a:xfrm>
            <a:off x="9482275" y="1465098"/>
            <a:ext cx="739305" cy="369332"/>
          </a:xfrm>
          <a:prstGeom prst="rect">
            <a:avLst/>
          </a:prstGeom>
          <a:noFill/>
        </p:spPr>
        <p:txBody>
          <a:bodyPr wrap="none" rtlCol="0">
            <a:spAutoFit/>
          </a:bodyPr>
          <a:lstStyle/>
          <a:p>
            <a:r>
              <a:rPr lang="en-US" dirty="0" smtClean="0">
                <a:solidFill>
                  <a:srgbClr val="FF0000"/>
                </a:solidFill>
              </a:rPr>
              <a:t>Diode</a:t>
            </a:r>
            <a:endParaRPr lang="en-US" dirty="0">
              <a:solidFill>
                <a:srgbClr val="FF0000"/>
              </a:solidFill>
            </a:endParaRPr>
          </a:p>
        </p:txBody>
      </p:sp>
      <p:sp>
        <p:nvSpPr>
          <p:cNvPr id="34" name="Rectangle 33"/>
          <p:cNvSpPr/>
          <p:nvPr/>
        </p:nvSpPr>
        <p:spPr>
          <a:xfrm>
            <a:off x="2847109" y="1206562"/>
            <a:ext cx="739305" cy="369332"/>
          </a:xfrm>
          <a:prstGeom prst="rect">
            <a:avLst/>
          </a:prstGeom>
        </p:spPr>
        <p:txBody>
          <a:bodyPr wrap="none">
            <a:spAutoFit/>
          </a:bodyPr>
          <a:lstStyle/>
          <a:p>
            <a:r>
              <a:rPr lang="en-US" dirty="0">
                <a:solidFill>
                  <a:srgbClr val="FF0000"/>
                </a:solidFill>
              </a:rPr>
              <a:t>Diode</a:t>
            </a:r>
            <a:endParaRPr lang="en-US" dirty="0">
              <a:solidFill>
                <a:srgbClr val="FF0000"/>
              </a:solidFill>
            </a:endParaRPr>
          </a:p>
        </p:txBody>
      </p:sp>
      <p:sp>
        <p:nvSpPr>
          <p:cNvPr id="35" name="TextBox 34"/>
          <p:cNvSpPr txBox="1"/>
          <p:nvPr/>
        </p:nvSpPr>
        <p:spPr>
          <a:xfrm>
            <a:off x="9940179" y="1848922"/>
            <a:ext cx="927626" cy="369332"/>
          </a:xfrm>
          <a:prstGeom prst="rect">
            <a:avLst/>
          </a:prstGeom>
          <a:noFill/>
        </p:spPr>
        <p:txBody>
          <a:bodyPr wrap="none" rtlCol="0">
            <a:spAutoFit/>
          </a:bodyPr>
          <a:lstStyle/>
          <a:p>
            <a:r>
              <a:rPr lang="en-US" dirty="0" smtClean="0">
                <a:solidFill>
                  <a:srgbClr val="FF0000"/>
                </a:solidFill>
              </a:rPr>
              <a:t>Resistor</a:t>
            </a:r>
          </a:p>
        </p:txBody>
      </p:sp>
      <p:sp>
        <p:nvSpPr>
          <p:cNvPr id="36" name="TextBox 35"/>
          <p:cNvSpPr txBox="1"/>
          <p:nvPr/>
        </p:nvSpPr>
        <p:spPr>
          <a:xfrm>
            <a:off x="10232588" y="3280511"/>
            <a:ext cx="1096967" cy="369332"/>
          </a:xfrm>
          <a:prstGeom prst="rect">
            <a:avLst/>
          </a:prstGeom>
          <a:noFill/>
        </p:spPr>
        <p:txBody>
          <a:bodyPr wrap="none" rtlCol="0">
            <a:spAutoFit/>
          </a:bodyPr>
          <a:lstStyle/>
          <a:p>
            <a:r>
              <a:rPr lang="en-US" dirty="0" smtClean="0">
                <a:solidFill>
                  <a:srgbClr val="FF0000"/>
                </a:solidFill>
              </a:rPr>
              <a:t>Transistor</a:t>
            </a:r>
            <a:endParaRPr lang="en-US" dirty="0">
              <a:solidFill>
                <a:srgbClr val="FF0000"/>
              </a:solidFill>
            </a:endParaRPr>
          </a:p>
        </p:txBody>
      </p:sp>
      <p:sp>
        <p:nvSpPr>
          <p:cNvPr id="37" name="TextBox 36"/>
          <p:cNvSpPr txBox="1"/>
          <p:nvPr/>
        </p:nvSpPr>
        <p:spPr>
          <a:xfrm>
            <a:off x="9864742" y="4753386"/>
            <a:ext cx="1078500" cy="369332"/>
          </a:xfrm>
          <a:prstGeom prst="rect">
            <a:avLst/>
          </a:prstGeom>
          <a:noFill/>
        </p:spPr>
        <p:txBody>
          <a:bodyPr wrap="none" rtlCol="0">
            <a:spAutoFit/>
          </a:bodyPr>
          <a:lstStyle/>
          <a:p>
            <a:r>
              <a:rPr lang="en-US" dirty="0" smtClean="0">
                <a:solidFill>
                  <a:srgbClr val="FF0000"/>
                </a:solidFill>
              </a:rPr>
              <a:t>Capacitor</a:t>
            </a:r>
            <a:endParaRPr lang="en-US" dirty="0">
              <a:solidFill>
                <a:srgbClr val="FF0000"/>
              </a:solidFill>
            </a:endParaRPr>
          </a:p>
        </p:txBody>
      </p:sp>
      <p:sp>
        <p:nvSpPr>
          <p:cNvPr id="39" name="TextBox 38"/>
          <p:cNvSpPr txBox="1"/>
          <p:nvPr/>
        </p:nvSpPr>
        <p:spPr>
          <a:xfrm>
            <a:off x="7667430" y="6316867"/>
            <a:ext cx="365806" cy="369332"/>
          </a:xfrm>
          <a:prstGeom prst="rect">
            <a:avLst/>
          </a:prstGeom>
          <a:noFill/>
        </p:spPr>
        <p:txBody>
          <a:bodyPr wrap="none" rtlCol="0">
            <a:spAutoFit/>
          </a:bodyPr>
          <a:lstStyle/>
          <a:p>
            <a:r>
              <a:rPr lang="en-US" dirty="0" smtClean="0">
                <a:solidFill>
                  <a:srgbClr val="FF0000"/>
                </a:solidFill>
              </a:rPr>
              <a:t>IC</a:t>
            </a:r>
            <a:endParaRPr lang="en-US" dirty="0">
              <a:solidFill>
                <a:srgbClr val="FF0000"/>
              </a:solidFill>
            </a:endParaRPr>
          </a:p>
        </p:txBody>
      </p:sp>
      <p:sp>
        <p:nvSpPr>
          <p:cNvPr id="40" name="TextBox 39"/>
          <p:cNvSpPr txBox="1"/>
          <p:nvPr/>
        </p:nvSpPr>
        <p:spPr>
          <a:xfrm>
            <a:off x="2181330" y="6333475"/>
            <a:ext cx="800284" cy="369332"/>
          </a:xfrm>
          <a:prstGeom prst="rect">
            <a:avLst/>
          </a:prstGeom>
          <a:noFill/>
        </p:spPr>
        <p:txBody>
          <a:bodyPr wrap="none" rtlCol="0">
            <a:spAutoFit/>
          </a:bodyPr>
          <a:lstStyle/>
          <a:p>
            <a:r>
              <a:rPr lang="en-US" dirty="0" smtClean="0">
                <a:solidFill>
                  <a:srgbClr val="FF0000"/>
                </a:solidFill>
              </a:rPr>
              <a:t>Switch</a:t>
            </a:r>
            <a:endParaRPr lang="en-US" dirty="0">
              <a:solidFill>
                <a:srgbClr val="FF0000"/>
              </a:solidFill>
            </a:endParaRPr>
          </a:p>
        </p:txBody>
      </p:sp>
      <p:sp>
        <p:nvSpPr>
          <p:cNvPr id="41" name="TextBox 40"/>
          <p:cNvSpPr txBox="1"/>
          <p:nvPr/>
        </p:nvSpPr>
        <p:spPr>
          <a:xfrm>
            <a:off x="1724891" y="4810042"/>
            <a:ext cx="388248" cy="369332"/>
          </a:xfrm>
          <a:prstGeom prst="rect">
            <a:avLst/>
          </a:prstGeom>
          <a:noFill/>
        </p:spPr>
        <p:txBody>
          <a:bodyPr wrap="none" rtlCol="0">
            <a:spAutoFit/>
          </a:bodyPr>
          <a:lstStyle/>
          <a:p>
            <a:r>
              <a:rPr lang="en-US" dirty="0" smtClean="0">
                <a:solidFill>
                  <a:srgbClr val="FF0000"/>
                </a:solidFill>
              </a:rPr>
              <a:t>LS</a:t>
            </a:r>
            <a:endParaRPr lang="en-US" dirty="0">
              <a:solidFill>
                <a:srgbClr val="FF0000"/>
              </a:solidFill>
            </a:endParaRPr>
          </a:p>
        </p:txBody>
      </p:sp>
    </p:spTree>
    <p:extLst>
      <p:ext uri="{BB962C8B-B14F-4D97-AF65-F5344CB8AC3E}">
        <p14:creationId xmlns:p14="http://schemas.microsoft.com/office/powerpoint/2010/main" val="106754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accent6">
                    <a:lumMod val="75000"/>
                  </a:schemeClr>
                </a:solidFill>
              </a:rPr>
              <a:t>Lab 2- </a:t>
            </a:r>
            <a:r>
              <a:rPr lang="en-US" dirty="0">
                <a:solidFill>
                  <a:schemeClr val="accent6">
                    <a:lumMod val="75000"/>
                  </a:schemeClr>
                </a:solidFill>
              </a:rPr>
              <a:t>Resistors and Ohm’s Law</a:t>
            </a:r>
            <a:br>
              <a:rPr lang="en-US" dirty="0">
                <a:solidFill>
                  <a:schemeClr val="accent6">
                    <a:lumMod val="75000"/>
                  </a:schemeClr>
                </a:solidFill>
              </a:rPr>
            </a:br>
            <a:endParaRPr lang="en-US" dirty="0">
              <a:solidFill>
                <a:schemeClr val="accent6">
                  <a:lumMod val="75000"/>
                </a:schemeClr>
              </a:solidFill>
            </a:endParaRPr>
          </a:p>
        </p:txBody>
      </p:sp>
      <p:sp>
        <p:nvSpPr>
          <p:cNvPr id="3" name="Content Placeholder 2"/>
          <p:cNvSpPr>
            <a:spLocks noGrp="1"/>
          </p:cNvSpPr>
          <p:nvPr>
            <p:ph idx="1"/>
          </p:nvPr>
        </p:nvSpPr>
        <p:spPr>
          <a:xfrm>
            <a:off x="188768" y="1565853"/>
            <a:ext cx="11814464" cy="4351338"/>
          </a:xfrm>
        </p:spPr>
        <p:txBody>
          <a:bodyPr/>
          <a:lstStyle/>
          <a:p>
            <a:r>
              <a:rPr lang="en-US" dirty="0">
                <a:solidFill>
                  <a:schemeClr val="accent6">
                    <a:lumMod val="75000"/>
                  </a:schemeClr>
                </a:solidFill>
              </a:rPr>
              <a:t>Research and Information</a:t>
            </a:r>
          </a:p>
          <a:p>
            <a:pPr marL="457200" lvl="1" indent="0">
              <a:buNone/>
            </a:pPr>
            <a:endParaRPr lang="en-US" dirty="0" smtClean="0">
              <a:hlinkClick r:id=""/>
            </a:endParaRPr>
          </a:p>
          <a:p>
            <a:pPr marL="457200" lvl="1" indent="0">
              <a:buNone/>
            </a:pPr>
            <a:r>
              <a:rPr lang="en-US" i="1" dirty="0"/>
              <a:t>https://</a:t>
            </a:r>
            <a:r>
              <a:rPr lang="en-US" i="1" dirty="0" smtClean="0"/>
              <a:t>www.youtube.com/watch?v=d34-VKc2cyY </a:t>
            </a:r>
            <a:r>
              <a:rPr lang="en-US" dirty="0" smtClean="0">
                <a:solidFill>
                  <a:schemeClr val="accent6">
                    <a:lumMod val="75000"/>
                  </a:schemeClr>
                </a:solidFill>
              </a:rPr>
              <a:t>- </a:t>
            </a:r>
            <a:r>
              <a:rPr lang="en-US" dirty="0">
                <a:solidFill>
                  <a:schemeClr val="accent6">
                    <a:lumMod val="75000"/>
                  </a:schemeClr>
                </a:solidFill>
              </a:rPr>
              <a:t>(Ohm's Law, The Basics</a:t>
            </a:r>
            <a:r>
              <a:rPr lang="en-US" dirty="0" smtClean="0">
                <a:solidFill>
                  <a:schemeClr val="accent6">
                    <a:lumMod val="75000"/>
                  </a:schemeClr>
                </a:solidFill>
              </a:rPr>
              <a:t>.)</a:t>
            </a:r>
            <a:endParaRPr lang="en-US" dirty="0" smtClean="0">
              <a:solidFill>
                <a:schemeClr val="accent6">
                  <a:lumMod val="75000"/>
                </a:schemeClr>
              </a:solidFill>
              <a:hlinkClick r:id=""/>
            </a:endParaRPr>
          </a:p>
          <a:p>
            <a:pPr marL="457200" lvl="1" indent="0">
              <a:buNone/>
            </a:pPr>
            <a:r>
              <a:rPr lang="en-US" i="1" dirty="0"/>
              <a:t>https://</a:t>
            </a:r>
            <a:r>
              <a:rPr lang="en-US" i="1" dirty="0" smtClean="0"/>
              <a:t>www.youtube.com/watch?v=KK5pxJxxyA0 </a:t>
            </a:r>
            <a:r>
              <a:rPr lang="en-US" dirty="0" smtClean="0">
                <a:solidFill>
                  <a:schemeClr val="accent6">
                    <a:lumMod val="75000"/>
                  </a:schemeClr>
                </a:solidFill>
              </a:rPr>
              <a:t>– (</a:t>
            </a:r>
            <a:r>
              <a:rPr lang="fr-FR" dirty="0" err="1">
                <a:solidFill>
                  <a:schemeClr val="accent6">
                    <a:lumMod val="75000"/>
                  </a:schemeClr>
                </a:solidFill>
              </a:rPr>
              <a:t>Series</a:t>
            </a:r>
            <a:r>
              <a:rPr lang="fr-FR" dirty="0">
                <a:solidFill>
                  <a:schemeClr val="accent6">
                    <a:lumMod val="75000"/>
                  </a:schemeClr>
                </a:solidFill>
              </a:rPr>
              <a:t> Circuit </a:t>
            </a:r>
            <a:r>
              <a:rPr lang="fr-FR" dirty="0" err="1">
                <a:solidFill>
                  <a:schemeClr val="accent6">
                    <a:lumMod val="75000"/>
                  </a:schemeClr>
                </a:solidFill>
              </a:rPr>
              <a:t>Analysis</a:t>
            </a:r>
            <a:r>
              <a:rPr lang="fr-FR" dirty="0">
                <a:solidFill>
                  <a:schemeClr val="accent6">
                    <a:lumMod val="75000"/>
                  </a:schemeClr>
                </a:solidFill>
              </a:rPr>
              <a:t> part 1</a:t>
            </a:r>
            <a:r>
              <a:rPr lang="en-US" dirty="0" smtClean="0">
                <a:solidFill>
                  <a:schemeClr val="accent6">
                    <a:lumMod val="75000"/>
                  </a:schemeClr>
                </a:solidFill>
              </a:rPr>
              <a:t>.)</a:t>
            </a:r>
            <a:endParaRPr lang="en-US" dirty="0">
              <a:solidFill>
                <a:schemeClr val="accent6">
                  <a:lumMod val="75000"/>
                </a:schemeClr>
              </a:solidFill>
            </a:endParaRPr>
          </a:p>
          <a:p>
            <a:pPr marL="457200" lvl="1" indent="0">
              <a:buNone/>
            </a:pPr>
            <a:r>
              <a:rPr lang="en-US" i="1" dirty="0"/>
              <a:t>https://</a:t>
            </a:r>
            <a:r>
              <a:rPr lang="en-US" i="1" dirty="0" smtClean="0"/>
              <a:t>www.youtube.com/watch?v=s9vpe5a9LIE </a:t>
            </a:r>
            <a:r>
              <a:rPr lang="en-US" dirty="0" smtClean="0">
                <a:solidFill>
                  <a:schemeClr val="accent6">
                    <a:lumMod val="75000"/>
                  </a:schemeClr>
                </a:solidFill>
              </a:rPr>
              <a:t>– (</a:t>
            </a:r>
            <a:r>
              <a:rPr lang="fr-FR" dirty="0" err="1">
                <a:solidFill>
                  <a:schemeClr val="accent6">
                    <a:lumMod val="75000"/>
                  </a:schemeClr>
                </a:solidFill>
              </a:rPr>
              <a:t>Series</a:t>
            </a:r>
            <a:r>
              <a:rPr lang="fr-FR" dirty="0">
                <a:solidFill>
                  <a:schemeClr val="accent6">
                    <a:lumMod val="75000"/>
                  </a:schemeClr>
                </a:solidFill>
              </a:rPr>
              <a:t> Circuit </a:t>
            </a:r>
            <a:r>
              <a:rPr lang="fr-FR" dirty="0" err="1">
                <a:solidFill>
                  <a:schemeClr val="accent6">
                    <a:lumMod val="75000"/>
                  </a:schemeClr>
                </a:solidFill>
              </a:rPr>
              <a:t>Analysis</a:t>
            </a:r>
            <a:r>
              <a:rPr lang="fr-FR" dirty="0">
                <a:solidFill>
                  <a:schemeClr val="accent6">
                    <a:lumMod val="75000"/>
                  </a:schemeClr>
                </a:solidFill>
              </a:rPr>
              <a:t> part 2</a:t>
            </a:r>
            <a:r>
              <a:rPr lang="en-US" dirty="0" smtClean="0">
                <a:solidFill>
                  <a:schemeClr val="accent6">
                    <a:lumMod val="75000"/>
                  </a:schemeClr>
                </a:solidFill>
              </a:rPr>
              <a:t>.)</a:t>
            </a:r>
            <a:endParaRPr lang="en-US" dirty="0">
              <a:solidFill>
                <a:schemeClr val="accent6">
                  <a:lumMod val="75000"/>
                </a:schemeClr>
              </a:solidFill>
            </a:endParaRPr>
          </a:p>
          <a:p>
            <a:pPr marL="0" indent="0">
              <a:buNone/>
            </a:pPr>
            <a:r>
              <a:rPr lang="en-US" sz="2400" dirty="0" smtClean="0"/>
              <a:t>  </a:t>
            </a:r>
            <a:r>
              <a:rPr lang="en-US" sz="2400" i="1" dirty="0" smtClean="0"/>
              <a:t>     https</a:t>
            </a:r>
            <a:r>
              <a:rPr lang="en-US" sz="2400" i="1" dirty="0"/>
              <a:t>://</a:t>
            </a:r>
            <a:r>
              <a:rPr lang="en-US" sz="2400" i="1" dirty="0" smtClean="0"/>
              <a:t>www.youtube.com/watch?v=ruRnqmQ5HIE</a:t>
            </a:r>
            <a:r>
              <a:rPr lang="en-US" sz="2400" dirty="0" smtClean="0"/>
              <a:t> </a:t>
            </a:r>
            <a:r>
              <a:rPr lang="en-US" sz="2400" dirty="0" smtClean="0">
                <a:solidFill>
                  <a:schemeClr val="accent6">
                    <a:lumMod val="75000"/>
                  </a:schemeClr>
                </a:solidFill>
              </a:rPr>
              <a:t>– (</a:t>
            </a:r>
            <a:r>
              <a:rPr lang="fr-FR" sz="2400" dirty="0" err="1" smtClean="0">
                <a:solidFill>
                  <a:schemeClr val="accent6">
                    <a:lumMod val="75000"/>
                  </a:schemeClr>
                </a:solidFill>
              </a:rPr>
              <a:t>Series</a:t>
            </a:r>
            <a:r>
              <a:rPr lang="fr-FR" sz="2400" dirty="0" smtClean="0">
                <a:solidFill>
                  <a:schemeClr val="accent6">
                    <a:lumMod val="75000"/>
                  </a:schemeClr>
                </a:solidFill>
              </a:rPr>
              <a:t> </a:t>
            </a:r>
            <a:r>
              <a:rPr lang="fr-FR" sz="2400" dirty="0">
                <a:solidFill>
                  <a:schemeClr val="accent6">
                    <a:lumMod val="75000"/>
                  </a:schemeClr>
                </a:solidFill>
              </a:rPr>
              <a:t>Circuit </a:t>
            </a:r>
            <a:r>
              <a:rPr lang="fr-FR" sz="2400" dirty="0" err="1">
                <a:solidFill>
                  <a:schemeClr val="accent6">
                    <a:lumMod val="75000"/>
                  </a:schemeClr>
                </a:solidFill>
              </a:rPr>
              <a:t>Analysis</a:t>
            </a:r>
            <a:r>
              <a:rPr lang="fr-FR" sz="2400" dirty="0">
                <a:solidFill>
                  <a:schemeClr val="accent6">
                    <a:lumMod val="75000"/>
                  </a:schemeClr>
                </a:solidFill>
              </a:rPr>
              <a:t> part </a:t>
            </a:r>
            <a:r>
              <a:rPr lang="fr-FR" sz="2400" dirty="0" smtClean="0">
                <a:solidFill>
                  <a:schemeClr val="accent6">
                    <a:lumMod val="75000"/>
                  </a:schemeClr>
                </a:solidFill>
              </a:rPr>
              <a:t>3</a:t>
            </a:r>
            <a:r>
              <a:rPr lang="en-US" sz="2400" dirty="0" smtClean="0">
                <a:solidFill>
                  <a:schemeClr val="accent6">
                    <a:lumMod val="75000"/>
                  </a:schemeClr>
                </a:solidFill>
              </a:rPr>
              <a:t>.)</a:t>
            </a:r>
          </a:p>
          <a:p>
            <a:pPr marL="0" indent="0">
              <a:buNone/>
            </a:pPr>
            <a:r>
              <a:rPr lang="fr-FR" sz="2400" i="1" dirty="0" smtClean="0"/>
              <a:t>       https</a:t>
            </a:r>
            <a:r>
              <a:rPr lang="fr-FR" sz="2400" i="1" dirty="0"/>
              <a:t>://</a:t>
            </a:r>
            <a:r>
              <a:rPr lang="fr-FR" sz="2400" i="1" dirty="0" smtClean="0"/>
              <a:t>www.youtube.com/watch?v=pZSI0O2naLY</a:t>
            </a:r>
            <a:r>
              <a:rPr lang="fr-FR" sz="2400" i="1" dirty="0"/>
              <a:t> </a:t>
            </a:r>
            <a:r>
              <a:rPr lang="fr-FR" sz="2400" dirty="0">
                <a:solidFill>
                  <a:schemeClr val="accent6">
                    <a:lumMod val="75000"/>
                  </a:schemeClr>
                </a:solidFill>
              </a:rPr>
              <a:t>- (</a:t>
            </a:r>
            <a:r>
              <a:rPr lang="fr-FR" sz="2400" dirty="0" err="1">
                <a:solidFill>
                  <a:schemeClr val="accent6">
                    <a:lumMod val="75000"/>
                  </a:schemeClr>
                </a:solidFill>
              </a:rPr>
              <a:t>Analyzing</a:t>
            </a:r>
            <a:r>
              <a:rPr lang="fr-FR" sz="2400" dirty="0">
                <a:solidFill>
                  <a:schemeClr val="accent6">
                    <a:lumMod val="75000"/>
                  </a:schemeClr>
                </a:solidFill>
              </a:rPr>
              <a:t> a </a:t>
            </a:r>
            <a:r>
              <a:rPr lang="fr-FR" sz="2400" dirty="0" err="1">
                <a:solidFill>
                  <a:schemeClr val="accent6">
                    <a:lumMod val="75000"/>
                  </a:schemeClr>
                </a:solidFill>
              </a:rPr>
              <a:t>Series-Parallel</a:t>
            </a:r>
            <a:r>
              <a:rPr lang="fr-FR" sz="2400" dirty="0">
                <a:solidFill>
                  <a:schemeClr val="accent6">
                    <a:lumMod val="75000"/>
                  </a:schemeClr>
                </a:solidFill>
              </a:rPr>
              <a:t> </a:t>
            </a:r>
            <a:r>
              <a:rPr lang="fr-FR" sz="2400" dirty="0" smtClean="0">
                <a:solidFill>
                  <a:schemeClr val="accent6">
                    <a:lumMod val="75000"/>
                  </a:schemeClr>
                </a:solidFill>
              </a:rPr>
              <a:t>Circuit.)</a:t>
            </a:r>
            <a:endParaRPr lang="fr-FR" sz="2400" dirty="0">
              <a:solidFill>
                <a:schemeClr val="accent6">
                  <a:lumMod val="75000"/>
                </a:schemeClr>
              </a:solidFill>
            </a:endParaRPr>
          </a:p>
          <a:p>
            <a:pPr marL="0" indent="0">
              <a:buNone/>
            </a:pPr>
            <a:r>
              <a:rPr lang="fr-FR" sz="2400" i="1" dirty="0" smtClean="0"/>
              <a:t>       https</a:t>
            </a:r>
            <a:r>
              <a:rPr lang="fr-FR" sz="2400" i="1" dirty="0"/>
              <a:t>://</a:t>
            </a:r>
            <a:r>
              <a:rPr lang="fr-FR" sz="2400" i="1" dirty="0" smtClean="0"/>
              <a:t>www.youtube.com/watch?v=qJZCHExi4Pk </a:t>
            </a:r>
            <a:r>
              <a:rPr lang="fr-FR" sz="2400" dirty="0" smtClean="0">
                <a:solidFill>
                  <a:schemeClr val="accent6">
                    <a:lumMod val="75000"/>
                  </a:schemeClr>
                </a:solidFill>
              </a:rPr>
              <a:t>– (</a:t>
            </a:r>
            <a:r>
              <a:rPr lang="en-US" sz="2400" dirty="0">
                <a:solidFill>
                  <a:schemeClr val="accent6">
                    <a:lumMod val="75000"/>
                  </a:schemeClr>
                </a:solidFill>
              </a:rPr>
              <a:t>Ohm's Law Calculations for Simple </a:t>
            </a:r>
            <a:r>
              <a:rPr lang="en-US" sz="2400" dirty="0" smtClean="0">
                <a:solidFill>
                  <a:schemeClr val="accent6">
                    <a:lumMod val="75000"/>
                  </a:schemeClr>
                </a:solidFill>
              </a:rPr>
              <a:t>Circuits</a:t>
            </a:r>
            <a:r>
              <a:rPr lang="fr-FR" sz="2400" dirty="0" smtClean="0">
                <a:solidFill>
                  <a:schemeClr val="accent6">
                    <a:lumMod val="75000"/>
                  </a:schemeClr>
                </a:solidFill>
              </a:rPr>
              <a:t>.)</a:t>
            </a:r>
            <a:endParaRPr lang="fr-FR" sz="2400" dirty="0">
              <a:solidFill>
                <a:schemeClr val="accent6">
                  <a:lumMod val="75000"/>
                </a:schemeClr>
              </a:solidFill>
            </a:endParaRPr>
          </a:p>
        </p:txBody>
      </p:sp>
      <p:sp>
        <p:nvSpPr>
          <p:cNvPr id="4" name="Footer Placeholder 3"/>
          <p:cNvSpPr>
            <a:spLocks noGrp="1"/>
          </p:cNvSpPr>
          <p:nvPr>
            <p:ph type="ftr" sz="quarter" idx="11"/>
          </p:nvPr>
        </p:nvSpPr>
        <p:spPr>
          <a:xfrm>
            <a:off x="-252844" y="6365298"/>
            <a:ext cx="4114800" cy="365125"/>
          </a:xfrm>
        </p:spPr>
        <p:txBody>
          <a:bodyPr/>
          <a:lstStyle/>
          <a:p>
            <a:r>
              <a:rPr lang="en-US" dirty="0" smtClean="0"/>
              <a:t>EECT 101-50C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12</a:t>
            </a:fld>
            <a:endParaRPr lang="en-US"/>
          </a:p>
        </p:txBody>
      </p:sp>
    </p:spTree>
    <p:extLst>
      <p:ext uri="{BB962C8B-B14F-4D97-AF65-F5344CB8AC3E}">
        <p14:creationId xmlns:p14="http://schemas.microsoft.com/office/powerpoint/2010/main" val="2679469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5">
                    <a:lumMod val="75000"/>
                  </a:schemeClr>
                </a:solidFill>
              </a:rPr>
              <a:t>Lab 16- Final Solder Kit</a:t>
            </a:r>
            <a:endParaRPr lang="en-US" dirty="0"/>
          </a:p>
        </p:txBody>
      </p:sp>
      <p:sp>
        <p:nvSpPr>
          <p:cNvPr id="3" name="Content Placeholder 2"/>
          <p:cNvSpPr>
            <a:spLocks noGrp="1"/>
          </p:cNvSpPr>
          <p:nvPr>
            <p:ph idx="1"/>
          </p:nvPr>
        </p:nvSpPr>
        <p:spPr>
          <a:xfrm>
            <a:off x="862013" y="1455087"/>
            <a:ext cx="10515600" cy="4351338"/>
          </a:xfrm>
        </p:spPr>
        <p:txBody>
          <a:bodyPr/>
          <a:lstStyle/>
          <a:p>
            <a:pPr marL="0" indent="0" algn="ctr">
              <a:buNone/>
            </a:pPr>
            <a:r>
              <a:rPr lang="en-US" dirty="0" smtClean="0">
                <a:solidFill>
                  <a:schemeClr val="accent1">
                    <a:lumMod val="50000"/>
                  </a:schemeClr>
                </a:solidFill>
              </a:rPr>
              <a:t>Pictures – Testing Materials</a:t>
            </a:r>
            <a:endParaRPr lang="en-US" dirty="0">
              <a:solidFill>
                <a:schemeClr val="accent1">
                  <a:lumMod val="50000"/>
                </a:schemeClr>
              </a:solidFill>
            </a:endParaRP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a:xfrm>
            <a:off x="8608828" y="6356350"/>
            <a:ext cx="2743200" cy="365125"/>
          </a:xfrm>
        </p:spPr>
        <p:txBody>
          <a:bodyPr/>
          <a:lstStyle/>
          <a:p>
            <a:fld id="{B205E3D1-8C80-40C9-AABD-810F903285A1}" type="slidenum">
              <a:rPr lang="en-US" smtClean="0"/>
              <a:t>120</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345" y="2075581"/>
            <a:ext cx="4741718" cy="3556289"/>
          </a:xfrm>
          <a:prstGeom prst="rect">
            <a:avLst/>
          </a:prstGeom>
        </p:spPr>
      </p:pic>
      <p:cxnSp>
        <p:nvCxnSpPr>
          <p:cNvPr id="8" name="Straight Arrow Connector 7"/>
          <p:cNvCxnSpPr/>
          <p:nvPr/>
        </p:nvCxnSpPr>
        <p:spPr>
          <a:xfrm>
            <a:off x="2192482" y="1690688"/>
            <a:ext cx="103909" cy="9797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643998" y="1388222"/>
            <a:ext cx="1096967" cy="369332"/>
          </a:xfrm>
          <a:prstGeom prst="rect">
            <a:avLst/>
          </a:prstGeom>
          <a:noFill/>
        </p:spPr>
        <p:txBody>
          <a:bodyPr wrap="none" rtlCol="0">
            <a:spAutoFit/>
          </a:bodyPr>
          <a:lstStyle/>
          <a:p>
            <a:r>
              <a:rPr lang="en-US" dirty="0" smtClean="0">
                <a:solidFill>
                  <a:srgbClr val="FF0000"/>
                </a:solidFill>
              </a:rPr>
              <a:t>Transistor</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144017" y="3130178"/>
            <a:ext cx="3677713" cy="2758285"/>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8481009" y="3290065"/>
            <a:ext cx="3604416" cy="2703312"/>
          </a:xfrm>
          <a:prstGeom prst="rect">
            <a:avLst/>
          </a:prstGeom>
        </p:spPr>
      </p:pic>
      <p:sp>
        <p:nvSpPr>
          <p:cNvPr id="14" name="TextBox 13"/>
          <p:cNvSpPr txBox="1"/>
          <p:nvPr/>
        </p:nvSpPr>
        <p:spPr>
          <a:xfrm>
            <a:off x="8608828" y="2700703"/>
            <a:ext cx="927626" cy="369332"/>
          </a:xfrm>
          <a:prstGeom prst="rect">
            <a:avLst/>
          </a:prstGeom>
          <a:noFill/>
        </p:spPr>
        <p:txBody>
          <a:bodyPr wrap="none" rtlCol="0">
            <a:spAutoFit/>
          </a:bodyPr>
          <a:lstStyle/>
          <a:p>
            <a:r>
              <a:rPr lang="en-US" dirty="0" smtClean="0">
                <a:solidFill>
                  <a:srgbClr val="FF0000"/>
                </a:solidFill>
              </a:rPr>
              <a:t>Resistor</a:t>
            </a:r>
            <a:endParaRPr lang="en-US" dirty="0">
              <a:solidFill>
                <a:srgbClr val="FF0000"/>
              </a:solidFill>
            </a:endParaRPr>
          </a:p>
        </p:txBody>
      </p:sp>
    </p:spTree>
    <p:extLst>
      <p:ext uri="{BB962C8B-B14F-4D97-AF65-F5344CB8AC3E}">
        <p14:creationId xmlns:p14="http://schemas.microsoft.com/office/powerpoint/2010/main" val="13775439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5">
                    <a:lumMod val="75000"/>
                  </a:schemeClr>
                </a:solidFill>
              </a:rPr>
              <a:t>Lab 16- Final Solder Kit</a:t>
            </a:r>
            <a:endParaRPr lang="en-US" dirty="0"/>
          </a:p>
        </p:txBody>
      </p:sp>
      <p:sp>
        <p:nvSpPr>
          <p:cNvPr id="3" name="Content Placeholder 2"/>
          <p:cNvSpPr>
            <a:spLocks noGrp="1"/>
          </p:cNvSpPr>
          <p:nvPr>
            <p:ph idx="1"/>
          </p:nvPr>
        </p:nvSpPr>
        <p:spPr>
          <a:xfrm>
            <a:off x="862013" y="1455087"/>
            <a:ext cx="10515600" cy="4351338"/>
          </a:xfrm>
        </p:spPr>
        <p:txBody>
          <a:bodyPr/>
          <a:lstStyle/>
          <a:p>
            <a:pPr marL="0" indent="0" algn="ctr">
              <a:buNone/>
            </a:pPr>
            <a:r>
              <a:rPr lang="en-US" dirty="0" smtClean="0">
                <a:solidFill>
                  <a:schemeClr val="accent1">
                    <a:lumMod val="50000"/>
                  </a:schemeClr>
                </a:solidFill>
              </a:rPr>
              <a:t>Pictures – Testing Materials</a:t>
            </a:r>
            <a:endParaRPr lang="en-US" dirty="0">
              <a:solidFill>
                <a:schemeClr val="accent1">
                  <a:lumMod val="50000"/>
                </a:schemeClr>
              </a:solidFill>
            </a:endParaRP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a:xfrm>
            <a:off x="8608828" y="6356350"/>
            <a:ext cx="2743200" cy="365125"/>
          </a:xfrm>
        </p:spPr>
        <p:txBody>
          <a:bodyPr/>
          <a:lstStyle/>
          <a:p>
            <a:fld id="{B205E3D1-8C80-40C9-AABD-810F903285A1}" type="slidenum">
              <a:rPr lang="en-US" smtClean="0"/>
              <a:t>121</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160" y="2393590"/>
            <a:ext cx="5063837" cy="3797878"/>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924497" y="3244860"/>
            <a:ext cx="3573679" cy="268025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010" y="2063388"/>
            <a:ext cx="3836553" cy="2877415"/>
          </a:xfrm>
          <a:prstGeom prst="rect">
            <a:avLst/>
          </a:prstGeom>
        </p:spPr>
      </p:pic>
      <p:sp>
        <p:nvSpPr>
          <p:cNvPr id="15" name="TextBox 14"/>
          <p:cNvSpPr txBox="1"/>
          <p:nvPr/>
        </p:nvSpPr>
        <p:spPr>
          <a:xfrm>
            <a:off x="2034232" y="1883259"/>
            <a:ext cx="1078500" cy="369332"/>
          </a:xfrm>
          <a:prstGeom prst="rect">
            <a:avLst/>
          </a:prstGeom>
          <a:noFill/>
        </p:spPr>
        <p:txBody>
          <a:bodyPr wrap="none" rtlCol="0">
            <a:spAutoFit/>
          </a:bodyPr>
          <a:lstStyle/>
          <a:p>
            <a:r>
              <a:rPr lang="en-US" dirty="0" smtClean="0">
                <a:solidFill>
                  <a:srgbClr val="FF0000"/>
                </a:solidFill>
              </a:rPr>
              <a:t>Capacitor</a:t>
            </a:r>
            <a:endParaRPr lang="en-US" dirty="0">
              <a:solidFill>
                <a:srgbClr val="FF0000"/>
              </a:solidFill>
            </a:endParaRPr>
          </a:p>
        </p:txBody>
      </p:sp>
      <p:sp>
        <p:nvSpPr>
          <p:cNvPr id="16" name="TextBox 15"/>
          <p:cNvSpPr txBox="1"/>
          <p:nvPr/>
        </p:nvSpPr>
        <p:spPr>
          <a:xfrm>
            <a:off x="8101638" y="5050448"/>
            <a:ext cx="1014380" cy="646331"/>
          </a:xfrm>
          <a:prstGeom prst="rect">
            <a:avLst/>
          </a:prstGeom>
          <a:noFill/>
        </p:spPr>
        <p:txBody>
          <a:bodyPr wrap="none" rtlCol="0">
            <a:spAutoFit/>
          </a:bodyPr>
          <a:lstStyle/>
          <a:p>
            <a:pPr algn="ctr"/>
            <a:r>
              <a:rPr lang="en-US" dirty="0" smtClean="0">
                <a:solidFill>
                  <a:srgbClr val="FF0000"/>
                </a:solidFill>
              </a:rPr>
              <a:t>LED Test </a:t>
            </a:r>
          </a:p>
          <a:p>
            <a:pPr algn="ctr"/>
            <a:r>
              <a:rPr lang="en-US" dirty="0" smtClean="0">
                <a:solidFill>
                  <a:srgbClr val="FF0000"/>
                </a:solidFill>
              </a:rPr>
              <a:t>Circuit</a:t>
            </a:r>
            <a:endParaRPr lang="en-US" dirty="0">
              <a:solidFill>
                <a:srgbClr val="FF0000"/>
              </a:solidFill>
            </a:endParaRPr>
          </a:p>
        </p:txBody>
      </p:sp>
    </p:spTree>
    <p:extLst>
      <p:ext uri="{BB962C8B-B14F-4D97-AF65-F5344CB8AC3E}">
        <p14:creationId xmlns:p14="http://schemas.microsoft.com/office/powerpoint/2010/main" val="146360542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5">
                    <a:lumMod val="75000"/>
                  </a:schemeClr>
                </a:solidFill>
              </a:rPr>
              <a:t>Lab 16- Final Solder Kit</a:t>
            </a:r>
            <a:endParaRPr lang="en-US" dirty="0"/>
          </a:p>
        </p:txBody>
      </p:sp>
      <p:sp>
        <p:nvSpPr>
          <p:cNvPr id="3" name="Content Placeholder 2"/>
          <p:cNvSpPr>
            <a:spLocks noGrp="1"/>
          </p:cNvSpPr>
          <p:nvPr>
            <p:ph idx="1"/>
          </p:nvPr>
        </p:nvSpPr>
        <p:spPr>
          <a:xfrm>
            <a:off x="862013" y="1455087"/>
            <a:ext cx="10515600" cy="4351338"/>
          </a:xfrm>
        </p:spPr>
        <p:txBody>
          <a:bodyPr/>
          <a:lstStyle/>
          <a:p>
            <a:pPr marL="0" indent="0" algn="ctr">
              <a:buNone/>
            </a:pPr>
            <a:r>
              <a:rPr lang="en-US" dirty="0" smtClean="0">
                <a:solidFill>
                  <a:schemeClr val="accent1">
                    <a:lumMod val="50000"/>
                  </a:schemeClr>
                </a:solidFill>
              </a:rPr>
              <a:t>Pictures – Testing Materials</a:t>
            </a:r>
            <a:endParaRPr lang="en-US" dirty="0">
              <a:solidFill>
                <a:schemeClr val="accent1">
                  <a:lumMod val="50000"/>
                </a:schemeClr>
              </a:solidFill>
            </a:endParaRP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a:xfrm>
            <a:off x="8608828" y="6356350"/>
            <a:ext cx="2743200" cy="365125"/>
          </a:xfrm>
        </p:spPr>
        <p:txBody>
          <a:bodyPr/>
          <a:lstStyle/>
          <a:p>
            <a:fld id="{B205E3D1-8C80-40C9-AABD-810F903285A1}" type="slidenum">
              <a:rPr lang="en-US" smtClean="0"/>
              <a:t>122</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4572" y="1858817"/>
            <a:ext cx="3474028" cy="2605521"/>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234305" y="3985688"/>
            <a:ext cx="2790929" cy="2093197"/>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3400" y="1761327"/>
            <a:ext cx="3913909" cy="2935432"/>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930068" y="3999582"/>
            <a:ext cx="2902092" cy="2176569"/>
          </a:xfrm>
          <a:prstGeom prst="rect">
            <a:avLst/>
          </a:prstGeom>
        </p:spPr>
      </p:pic>
      <p:sp>
        <p:nvSpPr>
          <p:cNvPr id="13" name="TextBox 12"/>
          <p:cNvSpPr txBox="1"/>
          <p:nvPr/>
        </p:nvSpPr>
        <p:spPr>
          <a:xfrm>
            <a:off x="5676368" y="2163044"/>
            <a:ext cx="1329210" cy="584775"/>
          </a:xfrm>
          <a:prstGeom prst="rect">
            <a:avLst/>
          </a:prstGeom>
          <a:noFill/>
        </p:spPr>
        <p:txBody>
          <a:bodyPr wrap="none" rtlCol="0">
            <a:spAutoFit/>
          </a:bodyPr>
          <a:lstStyle/>
          <a:p>
            <a:r>
              <a:rPr lang="en-US" sz="3200" dirty="0" smtClean="0">
                <a:solidFill>
                  <a:srgbClr val="FF0000"/>
                </a:solidFill>
              </a:rPr>
              <a:t>Diodes</a:t>
            </a:r>
            <a:endParaRPr lang="en-US" sz="3200" dirty="0">
              <a:solidFill>
                <a:srgbClr val="FF0000"/>
              </a:solidFill>
            </a:endParaRPr>
          </a:p>
        </p:txBody>
      </p:sp>
    </p:spTree>
    <p:extLst>
      <p:ext uri="{BB962C8B-B14F-4D97-AF65-F5344CB8AC3E}">
        <p14:creationId xmlns:p14="http://schemas.microsoft.com/office/powerpoint/2010/main" val="70355781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5">
                    <a:lumMod val="75000"/>
                  </a:schemeClr>
                </a:solidFill>
              </a:rPr>
              <a:t>Lab 16- Final Solder Kit</a:t>
            </a:r>
            <a:endParaRPr lang="en-US" dirty="0"/>
          </a:p>
        </p:txBody>
      </p:sp>
      <p:sp>
        <p:nvSpPr>
          <p:cNvPr id="3" name="Content Placeholder 2"/>
          <p:cNvSpPr>
            <a:spLocks noGrp="1"/>
          </p:cNvSpPr>
          <p:nvPr>
            <p:ph idx="1"/>
          </p:nvPr>
        </p:nvSpPr>
        <p:spPr>
          <a:xfrm>
            <a:off x="862013" y="1455087"/>
            <a:ext cx="10515600" cy="4351338"/>
          </a:xfrm>
        </p:spPr>
        <p:txBody>
          <a:bodyPr/>
          <a:lstStyle/>
          <a:p>
            <a:pPr marL="0" indent="0" algn="ctr">
              <a:buNone/>
            </a:pPr>
            <a:r>
              <a:rPr lang="en-US" dirty="0" smtClean="0">
                <a:solidFill>
                  <a:schemeClr val="accent1">
                    <a:lumMod val="50000"/>
                  </a:schemeClr>
                </a:solidFill>
              </a:rPr>
              <a:t>Pictures – Finished Product</a:t>
            </a:r>
            <a:endParaRPr lang="en-US" dirty="0">
              <a:solidFill>
                <a:schemeClr val="accent1">
                  <a:lumMod val="50000"/>
                </a:schemeClr>
              </a:solidFill>
            </a:endParaRP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a:xfrm>
            <a:off x="8608828" y="6356350"/>
            <a:ext cx="2743200" cy="365125"/>
          </a:xfrm>
        </p:spPr>
        <p:txBody>
          <a:bodyPr/>
          <a:lstStyle/>
          <a:p>
            <a:fld id="{B205E3D1-8C80-40C9-AABD-810F903285A1}" type="slidenum">
              <a:rPr lang="en-US" smtClean="0"/>
              <a:t>123</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307012" y="2555633"/>
            <a:ext cx="4552319" cy="341424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410755" y="2555633"/>
            <a:ext cx="4552319" cy="3414239"/>
          </a:xfrm>
          <a:prstGeom prst="rect">
            <a:avLst/>
          </a:prstGeom>
        </p:spPr>
      </p:pic>
    </p:spTree>
    <p:extLst>
      <p:ext uri="{BB962C8B-B14F-4D97-AF65-F5344CB8AC3E}">
        <p14:creationId xmlns:p14="http://schemas.microsoft.com/office/powerpoint/2010/main" val="11719146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5">
                    <a:lumMod val="75000"/>
                  </a:schemeClr>
                </a:solidFill>
              </a:rPr>
              <a:t>Lab 16- Final Solder Kit</a:t>
            </a:r>
            <a:endParaRPr lang="en-US" dirty="0"/>
          </a:p>
        </p:txBody>
      </p:sp>
      <p:sp>
        <p:nvSpPr>
          <p:cNvPr id="3" name="Content Placeholder 2"/>
          <p:cNvSpPr>
            <a:spLocks noGrp="1"/>
          </p:cNvSpPr>
          <p:nvPr>
            <p:ph idx="1"/>
          </p:nvPr>
        </p:nvSpPr>
        <p:spPr>
          <a:xfrm>
            <a:off x="838200" y="1273165"/>
            <a:ext cx="10515600" cy="4351338"/>
          </a:xfrm>
        </p:spPr>
        <p:txBody>
          <a:bodyPr/>
          <a:lstStyle/>
          <a:p>
            <a:pPr marL="0" indent="0" algn="ctr">
              <a:buNone/>
            </a:pPr>
            <a:r>
              <a:rPr lang="en-US" dirty="0" smtClean="0">
                <a:solidFill>
                  <a:schemeClr val="accent1">
                    <a:lumMod val="50000"/>
                  </a:schemeClr>
                </a:solidFill>
              </a:rPr>
              <a:t>Video</a:t>
            </a:r>
            <a:endParaRPr lang="en-US" dirty="0">
              <a:solidFill>
                <a:schemeClr val="accent1">
                  <a:lumMod val="50000"/>
                </a:schemeClr>
              </a:solidFill>
            </a:endParaRP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a:xfrm>
            <a:off x="8608828" y="6356350"/>
            <a:ext cx="2743200" cy="365125"/>
          </a:xfrm>
        </p:spPr>
        <p:txBody>
          <a:bodyPr/>
          <a:lstStyle/>
          <a:p>
            <a:fld id="{B205E3D1-8C80-40C9-AABD-810F903285A1}" type="slidenum">
              <a:rPr lang="en-US" smtClean="0"/>
              <a:t>124</a:t>
            </a:fld>
            <a:endParaRPr lang="en-US"/>
          </a:p>
        </p:txBody>
      </p:sp>
      <p:pic>
        <p:nvPicPr>
          <p:cNvPr id="6" name="IMG_560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08005" y="1841433"/>
            <a:ext cx="7375989" cy="4148994"/>
          </a:xfrm>
          <a:prstGeom prst="rect">
            <a:avLst/>
          </a:prstGeom>
        </p:spPr>
      </p:pic>
    </p:spTree>
    <p:extLst>
      <p:ext uri="{BB962C8B-B14F-4D97-AF65-F5344CB8AC3E}">
        <p14:creationId xmlns:p14="http://schemas.microsoft.com/office/powerpoint/2010/main" val="10614676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rot="20988248">
            <a:off x="7397270" y="4169597"/>
            <a:ext cx="2142392" cy="2699414"/>
          </a:xfrm>
          <a:prstGeom prst="rect">
            <a:avLst/>
          </a:prstGeom>
        </p:spPr>
      </p:pic>
      <p:sp>
        <p:nvSpPr>
          <p:cNvPr id="2" name="Title 1"/>
          <p:cNvSpPr>
            <a:spLocks noGrp="1"/>
          </p:cNvSpPr>
          <p:nvPr>
            <p:ph type="title"/>
          </p:nvPr>
        </p:nvSpPr>
        <p:spPr/>
        <p:txBody>
          <a:bodyPr/>
          <a:lstStyle/>
          <a:p>
            <a:pPr algn="ctr"/>
            <a:r>
              <a:rPr lang="en-US" dirty="0">
                <a:solidFill>
                  <a:schemeClr val="accent5">
                    <a:lumMod val="75000"/>
                  </a:schemeClr>
                </a:solidFill>
              </a:rPr>
              <a:t>Lab 16- Final Solder Kit</a:t>
            </a:r>
            <a:endParaRPr lang="en-US" dirty="0">
              <a:solidFill>
                <a:srgbClr val="FF66FF"/>
              </a:solidFill>
            </a:endParaRPr>
          </a:p>
        </p:txBody>
      </p:sp>
      <p:sp>
        <p:nvSpPr>
          <p:cNvPr id="3" name="Content Placeholder 2"/>
          <p:cNvSpPr>
            <a:spLocks noGrp="1"/>
          </p:cNvSpPr>
          <p:nvPr>
            <p:ph idx="1"/>
          </p:nvPr>
        </p:nvSpPr>
        <p:spPr/>
        <p:txBody>
          <a:bodyPr/>
          <a:lstStyle/>
          <a:p>
            <a:pPr marL="0" indent="0" algn="ctr">
              <a:buNone/>
            </a:pPr>
            <a:r>
              <a:rPr lang="en-US" dirty="0" smtClean="0">
                <a:solidFill>
                  <a:schemeClr val="accent1">
                    <a:lumMod val="50000"/>
                  </a:schemeClr>
                </a:solidFill>
              </a:rPr>
              <a:t>Summary</a:t>
            </a:r>
          </a:p>
          <a:p>
            <a:pPr marL="0" indent="0" algn="ctr">
              <a:buNone/>
            </a:pPr>
            <a:r>
              <a:rPr lang="en-US" dirty="0" smtClean="0">
                <a:solidFill>
                  <a:schemeClr val="accent1">
                    <a:lumMod val="50000"/>
                  </a:schemeClr>
                </a:solidFill>
              </a:rPr>
              <a:t>Everything worked out wonderfully, I have definitely come a long way with soldering. Nothing was touching, and everything was properly covered (only a few had a bit too much).</a:t>
            </a:r>
          </a:p>
          <a:p>
            <a:pPr marL="0" indent="0" algn="ctr">
              <a:buNone/>
            </a:pPr>
            <a:r>
              <a:rPr lang="en-US" dirty="0" smtClean="0">
                <a:solidFill>
                  <a:schemeClr val="accent1">
                    <a:lumMod val="50000"/>
                  </a:schemeClr>
                </a:solidFill>
              </a:rPr>
              <a:t>I really enjoyed this class this semester, it was a lot of fun, and I learned so much!</a:t>
            </a:r>
          </a:p>
          <a:p>
            <a:pPr marL="0" indent="0" algn="ctr">
              <a:buNone/>
            </a:pPr>
            <a:r>
              <a:rPr lang="en-US" dirty="0" smtClean="0">
                <a:solidFill>
                  <a:schemeClr val="accent1">
                    <a:lumMod val="50000"/>
                  </a:schemeClr>
                </a:solidFill>
                <a:sym typeface="Wingdings" panose="05000000000000000000" pitchFamily="2" charset="2"/>
              </a:rPr>
              <a:t></a:t>
            </a:r>
            <a:endParaRPr lang="en-US" dirty="0" smtClean="0">
              <a:solidFill>
                <a:schemeClr val="accent1">
                  <a:lumMod val="50000"/>
                </a:schemeClr>
              </a:solidFill>
            </a:endParaRPr>
          </a:p>
          <a:p>
            <a:pPr marL="0" indent="0" algn="ctr">
              <a:buNone/>
            </a:pPr>
            <a:endParaRPr lang="en-US" dirty="0" smtClean="0">
              <a:solidFill>
                <a:srgbClr val="7030A0"/>
              </a:solidFill>
            </a:endParaRP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125</a:t>
            </a:fld>
            <a:endParaRPr lang="en-US"/>
          </a:p>
        </p:txBody>
      </p:sp>
    </p:spTree>
    <p:extLst>
      <p:ext uri="{BB962C8B-B14F-4D97-AF65-F5344CB8AC3E}">
        <p14:creationId xmlns:p14="http://schemas.microsoft.com/office/powerpoint/2010/main" val="3571404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a:bodyPr>
          <a:lstStyle/>
          <a:p>
            <a:pPr algn="ctr"/>
            <a:r>
              <a:rPr lang="en-US" sz="4000" dirty="0" smtClean="0">
                <a:solidFill>
                  <a:schemeClr val="accent6">
                    <a:lumMod val="75000"/>
                  </a:schemeClr>
                </a:solidFill>
              </a:rPr>
              <a:t>Lab 2 – Resistors and Ohm’s Law</a:t>
            </a:r>
            <a:endParaRPr lang="en-US" sz="4000" dirty="0">
              <a:solidFill>
                <a:schemeClr val="accent6">
                  <a:lumMod val="75000"/>
                </a:schemeClr>
              </a:solidFill>
            </a:endParaRPr>
          </a:p>
        </p:txBody>
      </p:sp>
      <p:sp>
        <p:nvSpPr>
          <p:cNvPr id="4" name="Footer Placeholder 3"/>
          <p:cNvSpPr>
            <a:spLocks noGrp="1"/>
          </p:cNvSpPr>
          <p:nvPr>
            <p:ph type="ftr" sz="quarter" idx="11"/>
          </p:nvPr>
        </p:nvSpPr>
        <p:spPr>
          <a:xfrm>
            <a:off x="838200" y="6339639"/>
            <a:ext cx="2145632" cy="365125"/>
          </a:xfrm>
        </p:spPr>
        <p:txBody>
          <a:bodyPr/>
          <a:lstStyle/>
          <a:p>
            <a:pPr algn="l"/>
            <a:r>
              <a:rPr lang="en-US" dirty="0"/>
              <a:t>EECT 101-50C Lab Notebook</a:t>
            </a:r>
          </a:p>
        </p:txBody>
      </p:sp>
      <p:sp>
        <p:nvSpPr>
          <p:cNvPr id="5" name="Slide Number Placeholder 4"/>
          <p:cNvSpPr>
            <a:spLocks noGrp="1"/>
          </p:cNvSpPr>
          <p:nvPr>
            <p:ph type="sldNum" sz="quarter" idx="12"/>
          </p:nvPr>
        </p:nvSpPr>
        <p:spPr/>
        <p:txBody>
          <a:bodyPr/>
          <a:lstStyle/>
          <a:p>
            <a:fld id="{B205E3D1-8C80-40C9-AABD-810F903285A1}" type="slidenum">
              <a:rPr lang="en-US" smtClean="0"/>
              <a:t>13</a:t>
            </a:fld>
            <a:endParaRPr lang="en-US"/>
          </a:p>
        </p:txBody>
      </p:sp>
      <p:sp>
        <p:nvSpPr>
          <p:cNvPr id="6" name="Content Placeholder 5"/>
          <p:cNvSpPr>
            <a:spLocks noGrp="1"/>
          </p:cNvSpPr>
          <p:nvPr>
            <p:ph idx="1"/>
          </p:nvPr>
        </p:nvSpPr>
        <p:spPr>
          <a:xfrm>
            <a:off x="838200" y="1552575"/>
            <a:ext cx="10515600" cy="4624388"/>
          </a:xfrm>
        </p:spPr>
        <p:txBody>
          <a:bodyPr>
            <a:normAutofit fontScale="77500" lnSpcReduction="20000"/>
          </a:bodyPr>
          <a:lstStyle/>
          <a:p>
            <a:pPr marL="0" indent="0" algn="ctr">
              <a:buNone/>
            </a:pPr>
            <a:r>
              <a:rPr lang="en-US" b="1" dirty="0" smtClean="0">
                <a:solidFill>
                  <a:schemeClr val="accent6">
                    <a:lumMod val="75000"/>
                  </a:schemeClr>
                </a:solidFill>
              </a:rPr>
              <a:t>Procedure</a:t>
            </a:r>
            <a:endParaRPr lang="en-US" b="1" dirty="0">
              <a:solidFill>
                <a:schemeClr val="accent6">
                  <a:lumMod val="75000"/>
                </a:schemeClr>
              </a:solidFill>
            </a:endParaRPr>
          </a:p>
          <a:p>
            <a:pPr marL="0" indent="0">
              <a:buNone/>
            </a:pPr>
            <a:endParaRPr lang="en-US" dirty="0">
              <a:solidFill>
                <a:schemeClr val="accent6">
                  <a:lumMod val="75000"/>
                </a:schemeClr>
              </a:solidFill>
            </a:endParaRPr>
          </a:p>
          <a:p>
            <a:pPr marL="342900" indent="-342900">
              <a:buAutoNum type="arabicPeriod"/>
            </a:pPr>
            <a:r>
              <a:rPr lang="en-US" dirty="0">
                <a:solidFill>
                  <a:schemeClr val="accent6">
                    <a:lumMod val="75000"/>
                  </a:schemeClr>
                </a:solidFill>
              </a:rPr>
              <a:t>Received </a:t>
            </a:r>
            <a:r>
              <a:rPr lang="en-US" dirty="0" smtClean="0">
                <a:solidFill>
                  <a:schemeClr val="accent6">
                    <a:lumMod val="75000"/>
                  </a:schemeClr>
                </a:solidFill>
              </a:rPr>
              <a:t>five resistors </a:t>
            </a:r>
            <a:r>
              <a:rPr lang="en-US" dirty="0">
                <a:solidFill>
                  <a:schemeClr val="accent6">
                    <a:lumMod val="75000"/>
                  </a:schemeClr>
                </a:solidFill>
              </a:rPr>
              <a:t>with varying </a:t>
            </a:r>
            <a:r>
              <a:rPr lang="en-US" dirty="0" smtClean="0">
                <a:solidFill>
                  <a:schemeClr val="accent6">
                    <a:lumMod val="75000"/>
                  </a:schemeClr>
                </a:solidFill>
              </a:rPr>
              <a:t>values. Using various combinations, placed them in a bread bored and measured IT, VT and RT. </a:t>
            </a:r>
            <a:endParaRPr lang="en-US" dirty="0">
              <a:solidFill>
                <a:schemeClr val="accent6">
                  <a:lumMod val="75000"/>
                </a:schemeClr>
              </a:solidFill>
            </a:endParaRPr>
          </a:p>
          <a:p>
            <a:pPr marL="342900" indent="-342900">
              <a:buAutoNum type="arabicPeriod"/>
            </a:pPr>
            <a:endParaRPr lang="en-US" dirty="0">
              <a:solidFill>
                <a:schemeClr val="accent6">
                  <a:lumMod val="75000"/>
                </a:schemeClr>
              </a:solidFill>
            </a:endParaRPr>
          </a:p>
          <a:p>
            <a:pPr marL="342900" indent="-342900">
              <a:buAutoNum type="arabicPeriod"/>
            </a:pPr>
            <a:r>
              <a:rPr lang="en-US" dirty="0" smtClean="0">
                <a:solidFill>
                  <a:schemeClr val="accent6">
                    <a:lumMod val="75000"/>
                  </a:schemeClr>
                </a:solidFill>
              </a:rPr>
              <a:t>The two types of circuits made were series and parallel. Each set was made up of first three resistors and then five.</a:t>
            </a:r>
          </a:p>
          <a:p>
            <a:pPr marL="342900" indent="-342900">
              <a:buAutoNum type="arabicPeriod"/>
            </a:pPr>
            <a:endParaRPr lang="en-US" dirty="0">
              <a:solidFill>
                <a:schemeClr val="accent6">
                  <a:lumMod val="75000"/>
                </a:schemeClr>
              </a:solidFill>
            </a:endParaRPr>
          </a:p>
          <a:p>
            <a:pPr marL="342900" indent="-342900">
              <a:buAutoNum type="arabicPeriod"/>
            </a:pPr>
            <a:r>
              <a:rPr lang="en-US" dirty="0" smtClean="0">
                <a:solidFill>
                  <a:schemeClr val="accent6">
                    <a:lumMod val="75000"/>
                  </a:schemeClr>
                </a:solidFill>
              </a:rPr>
              <a:t>For each set I measured IT and RT with the aid of a </a:t>
            </a:r>
            <a:r>
              <a:rPr lang="en-US" dirty="0" err="1" smtClean="0">
                <a:solidFill>
                  <a:schemeClr val="accent6">
                    <a:lumMod val="75000"/>
                  </a:schemeClr>
                </a:solidFill>
              </a:rPr>
              <a:t>multimeter</a:t>
            </a:r>
            <a:r>
              <a:rPr lang="en-US" dirty="0" smtClean="0">
                <a:solidFill>
                  <a:schemeClr val="accent6">
                    <a:lumMod val="75000"/>
                  </a:schemeClr>
                </a:solidFill>
              </a:rPr>
              <a:t>. Only for series did I measure the voltage points for each resistor. (This was because voltage is the same throughout a parallel circuit.)</a:t>
            </a:r>
            <a:endParaRPr lang="en-US" dirty="0">
              <a:solidFill>
                <a:schemeClr val="accent6">
                  <a:lumMod val="75000"/>
                </a:schemeClr>
              </a:solidFill>
            </a:endParaRPr>
          </a:p>
          <a:p>
            <a:pPr marL="342900" indent="-342900">
              <a:buAutoNum type="arabicPeriod"/>
            </a:pPr>
            <a:endParaRPr lang="en-US" dirty="0">
              <a:solidFill>
                <a:schemeClr val="accent6">
                  <a:lumMod val="75000"/>
                </a:schemeClr>
              </a:solidFill>
            </a:endParaRPr>
          </a:p>
          <a:p>
            <a:pPr marL="342900" indent="-342900">
              <a:buAutoNum type="arabicPeriod"/>
            </a:pPr>
            <a:r>
              <a:rPr lang="en-US" dirty="0">
                <a:solidFill>
                  <a:schemeClr val="accent6">
                    <a:lumMod val="75000"/>
                  </a:schemeClr>
                </a:solidFill>
              </a:rPr>
              <a:t>Using Excel, </a:t>
            </a:r>
            <a:r>
              <a:rPr lang="en-US" dirty="0" smtClean="0">
                <a:solidFill>
                  <a:schemeClr val="accent6">
                    <a:lumMod val="75000"/>
                  </a:schemeClr>
                </a:solidFill>
              </a:rPr>
              <a:t>I proved using ohms law that the measurements taken in the real world were accurate. </a:t>
            </a:r>
            <a:endParaRPr lang="en-US" dirty="0">
              <a:solidFill>
                <a:schemeClr val="accent6">
                  <a:lumMod val="75000"/>
                </a:schemeClr>
              </a:solidFill>
            </a:endParaRPr>
          </a:p>
          <a:p>
            <a:pPr marL="0" indent="0">
              <a:buNone/>
            </a:pPr>
            <a:endParaRPr lang="en-US" dirty="0"/>
          </a:p>
        </p:txBody>
      </p:sp>
    </p:spTree>
    <p:extLst>
      <p:ext uri="{BB962C8B-B14F-4D97-AF65-F5344CB8AC3E}">
        <p14:creationId xmlns:p14="http://schemas.microsoft.com/office/powerpoint/2010/main" val="3814109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a:bodyPr>
          <a:lstStyle/>
          <a:p>
            <a:pPr algn="ctr"/>
            <a:r>
              <a:rPr lang="en-US" sz="4000" dirty="0" smtClean="0">
                <a:solidFill>
                  <a:schemeClr val="accent6">
                    <a:lumMod val="75000"/>
                  </a:schemeClr>
                </a:solidFill>
              </a:rPr>
              <a:t>Lab 2 – Resistors and Ohm’s Law</a:t>
            </a:r>
            <a:endParaRPr lang="en-US" sz="4000" dirty="0">
              <a:solidFill>
                <a:schemeClr val="accent6">
                  <a:lumMod val="75000"/>
                </a:schemeClr>
              </a:solidFill>
            </a:endParaRPr>
          </a:p>
        </p:txBody>
      </p:sp>
      <p:sp>
        <p:nvSpPr>
          <p:cNvPr id="4" name="Footer Placeholder 3"/>
          <p:cNvSpPr>
            <a:spLocks noGrp="1"/>
          </p:cNvSpPr>
          <p:nvPr>
            <p:ph type="ftr" sz="quarter" idx="11"/>
          </p:nvPr>
        </p:nvSpPr>
        <p:spPr>
          <a:xfrm>
            <a:off x="838200" y="6339639"/>
            <a:ext cx="2145632" cy="365125"/>
          </a:xfrm>
        </p:spPr>
        <p:txBody>
          <a:bodyPr/>
          <a:lstStyle/>
          <a:p>
            <a:pPr algn="l"/>
            <a:r>
              <a:rPr lang="en-US" dirty="0"/>
              <a:t>EECT 101-50C Lab Notebook</a:t>
            </a:r>
          </a:p>
        </p:txBody>
      </p:sp>
      <p:sp>
        <p:nvSpPr>
          <p:cNvPr id="5" name="Slide Number Placeholder 4"/>
          <p:cNvSpPr>
            <a:spLocks noGrp="1"/>
          </p:cNvSpPr>
          <p:nvPr>
            <p:ph type="sldNum" sz="quarter" idx="12"/>
          </p:nvPr>
        </p:nvSpPr>
        <p:spPr/>
        <p:txBody>
          <a:bodyPr/>
          <a:lstStyle/>
          <a:p>
            <a:fld id="{B205E3D1-8C80-40C9-AABD-810F903285A1}" type="slidenum">
              <a:rPr lang="en-US" smtClean="0"/>
              <a:t>14</a:t>
            </a:fld>
            <a:endParaRPr lang="en-US"/>
          </a:p>
        </p:txBody>
      </p:sp>
      <p:sp>
        <p:nvSpPr>
          <p:cNvPr id="6" name="Content Placeholder 5"/>
          <p:cNvSpPr>
            <a:spLocks noGrp="1"/>
          </p:cNvSpPr>
          <p:nvPr>
            <p:ph idx="1"/>
          </p:nvPr>
        </p:nvSpPr>
        <p:spPr>
          <a:xfrm>
            <a:off x="838200" y="1025353"/>
            <a:ext cx="10515600" cy="4624388"/>
          </a:xfrm>
        </p:spPr>
        <p:txBody>
          <a:bodyPr/>
          <a:lstStyle/>
          <a:p>
            <a:pPr marL="0" indent="0" algn="ctr">
              <a:buNone/>
            </a:pPr>
            <a:r>
              <a:rPr lang="en-US" b="1" dirty="0" smtClean="0">
                <a:solidFill>
                  <a:schemeClr val="accent6">
                    <a:lumMod val="75000"/>
                  </a:schemeClr>
                </a:solidFill>
              </a:rPr>
              <a:t>Excel</a:t>
            </a:r>
            <a:endParaRPr lang="en-US" b="1" dirty="0">
              <a:solidFill>
                <a:schemeClr val="accent6">
                  <a:lumMod val="75000"/>
                </a:schemeClr>
              </a:solidFill>
            </a:endParaRPr>
          </a:p>
          <a:p>
            <a:pPr marL="0" indent="0">
              <a:buNone/>
            </a:pPr>
            <a:endParaRPr lang="en-US" dirty="0"/>
          </a:p>
          <a:p>
            <a:pPr marL="0" indent="0">
              <a:buNone/>
            </a:pPr>
            <a:endParaRPr lang="en-US" dirty="0"/>
          </a:p>
        </p:txBody>
      </p:sp>
      <p:pic>
        <p:nvPicPr>
          <p:cNvPr id="3" name="Picture 2"/>
          <p:cNvPicPr>
            <a:picLocks noChangeAspect="1"/>
          </p:cNvPicPr>
          <p:nvPr/>
        </p:nvPicPr>
        <p:blipFill>
          <a:blip r:embed="rId2"/>
          <a:stretch>
            <a:fillRect/>
          </a:stretch>
        </p:blipFill>
        <p:spPr>
          <a:xfrm>
            <a:off x="3459892" y="1436965"/>
            <a:ext cx="5919014" cy="5284510"/>
          </a:xfrm>
          <a:prstGeom prst="rect">
            <a:avLst/>
          </a:prstGeom>
        </p:spPr>
      </p:pic>
    </p:spTree>
    <p:extLst>
      <p:ext uri="{BB962C8B-B14F-4D97-AF65-F5344CB8AC3E}">
        <p14:creationId xmlns:p14="http://schemas.microsoft.com/office/powerpoint/2010/main" val="3041367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a:bodyPr>
          <a:lstStyle/>
          <a:p>
            <a:pPr algn="ctr"/>
            <a:r>
              <a:rPr lang="en-US" sz="4000" dirty="0" smtClean="0">
                <a:solidFill>
                  <a:schemeClr val="accent6">
                    <a:lumMod val="75000"/>
                  </a:schemeClr>
                </a:solidFill>
              </a:rPr>
              <a:t>Lab 2 – Resistors and Ohm’s Law</a:t>
            </a:r>
            <a:endParaRPr lang="en-US" sz="4000" dirty="0">
              <a:solidFill>
                <a:schemeClr val="accent6">
                  <a:lumMod val="75000"/>
                </a:schemeClr>
              </a:solidFill>
            </a:endParaRPr>
          </a:p>
        </p:txBody>
      </p:sp>
      <p:sp>
        <p:nvSpPr>
          <p:cNvPr id="4" name="Footer Placeholder 3"/>
          <p:cNvSpPr>
            <a:spLocks noGrp="1"/>
          </p:cNvSpPr>
          <p:nvPr>
            <p:ph type="ftr" sz="quarter" idx="11"/>
          </p:nvPr>
        </p:nvSpPr>
        <p:spPr>
          <a:xfrm>
            <a:off x="838200" y="6339639"/>
            <a:ext cx="2145632" cy="365125"/>
          </a:xfrm>
        </p:spPr>
        <p:txBody>
          <a:bodyPr/>
          <a:lstStyle/>
          <a:p>
            <a:pPr algn="l"/>
            <a:r>
              <a:rPr lang="en-US" dirty="0"/>
              <a:t>EECT 101-50C Lab Notebook</a:t>
            </a:r>
          </a:p>
        </p:txBody>
      </p:sp>
      <p:sp>
        <p:nvSpPr>
          <p:cNvPr id="5" name="Slide Number Placeholder 4"/>
          <p:cNvSpPr>
            <a:spLocks noGrp="1"/>
          </p:cNvSpPr>
          <p:nvPr>
            <p:ph type="sldNum" sz="quarter" idx="12"/>
          </p:nvPr>
        </p:nvSpPr>
        <p:spPr/>
        <p:txBody>
          <a:bodyPr/>
          <a:lstStyle/>
          <a:p>
            <a:fld id="{B205E3D1-8C80-40C9-AABD-810F903285A1}" type="slidenum">
              <a:rPr lang="en-US" smtClean="0"/>
              <a:t>15</a:t>
            </a:fld>
            <a:endParaRPr lang="en-US"/>
          </a:p>
        </p:txBody>
      </p:sp>
      <p:sp>
        <p:nvSpPr>
          <p:cNvPr id="6" name="Content Placeholder 5"/>
          <p:cNvSpPr>
            <a:spLocks noGrp="1"/>
          </p:cNvSpPr>
          <p:nvPr>
            <p:ph idx="1"/>
          </p:nvPr>
        </p:nvSpPr>
        <p:spPr>
          <a:xfrm>
            <a:off x="767862" y="1283856"/>
            <a:ext cx="10515600" cy="4624388"/>
          </a:xfrm>
        </p:spPr>
        <p:txBody>
          <a:bodyPr/>
          <a:lstStyle/>
          <a:p>
            <a:pPr marL="0" indent="0" algn="ctr">
              <a:buNone/>
            </a:pPr>
            <a:r>
              <a:rPr lang="en-US" b="1" dirty="0" smtClean="0">
                <a:solidFill>
                  <a:schemeClr val="accent6">
                    <a:lumMod val="75000"/>
                  </a:schemeClr>
                </a:solidFill>
              </a:rPr>
              <a:t>Pictures</a:t>
            </a:r>
            <a:endParaRPr lang="en-US" b="1" dirty="0">
              <a:solidFill>
                <a:schemeClr val="accent6">
                  <a:lumMod val="75000"/>
                </a:schemeClr>
              </a:solidFill>
            </a:endParaRPr>
          </a:p>
          <a:p>
            <a:pPr marL="0" indent="0">
              <a:buNone/>
            </a:pPr>
            <a:endParaRPr lang="en-US" dirty="0"/>
          </a:p>
          <a:p>
            <a:pPr marL="0" indent="0">
              <a:buNone/>
            </a:pPr>
            <a:endParaRPr lang="en-US" dirty="0"/>
          </a:p>
        </p:txBody>
      </p:sp>
      <p:pic>
        <p:nvPicPr>
          <p:cNvPr id="3" name="Picture 2"/>
          <p:cNvPicPr>
            <a:picLocks noChangeAspect="1"/>
          </p:cNvPicPr>
          <p:nvPr/>
        </p:nvPicPr>
        <p:blipFill>
          <a:blip r:embed="rId2"/>
          <a:stretch>
            <a:fillRect/>
          </a:stretch>
        </p:blipFill>
        <p:spPr>
          <a:xfrm rot="16200000">
            <a:off x="1370884" y="1083696"/>
            <a:ext cx="4114800" cy="5823403"/>
          </a:xfrm>
          <a:prstGeom prst="rect">
            <a:avLst/>
          </a:prstGeom>
        </p:spPr>
      </p:pic>
      <p:pic>
        <p:nvPicPr>
          <p:cNvPr id="7" name="Picture 6"/>
          <p:cNvPicPr>
            <a:picLocks noChangeAspect="1"/>
          </p:cNvPicPr>
          <p:nvPr/>
        </p:nvPicPr>
        <p:blipFill>
          <a:blip r:embed="rId3"/>
          <a:stretch>
            <a:fillRect/>
          </a:stretch>
        </p:blipFill>
        <p:spPr>
          <a:xfrm rot="5400000">
            <a:off x="7903919" y="1348366"/>
            <a:ext cx="2647950" cy="4943475"/>
          </a:xfrm>
          <a:prstGeom prst="rect">
            <a:avLst/>
          </a:prstGeom>
        </p:spPr>
      </p:pic>
    </p:spTree>
    <p:extLst>
      <p:ext uri="{BB962C8B-B14F-4D97-AF65-F5344CB8AC3E}">
        <p14:creationId xmlns:p14="http://schemas.microsoft.com/office/powerpoint/2010/main" val="4059409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a:bodyPr>
          <a:lstStyle/>
          <a:p>
            <a:pPr algn="ctr"/>
            <a:r>
              <a:rPr lang="en-US" sz="4000" dirty="0" smtClean="0">
                <a:solidFill>
                  <a:schemeClr val="accent6">
                    <a:lumMod val="75000"/>
                  </a:schemeClr>
                </a:solidFill>
              </a:rPr>
              <a:t>Lab 2 – Resistors and Ohm’s Law</a:t>
            </a:r>
            <a:endParaRPr lang="en-US" sz="4000" dirty="0">
              <a:solidFill>
                <a:schemeClr val="accent6">
                  <a:lumMod val="75000"/>
                </a:schemeClr>
              </a:solidFill>
            </a:endParaRPr>
          </a:p>
        </p:txBody>
      </p:sp>
      <p:sp>
        <p:nvSpPr>
          <p:cNvPr id="4" name="Footer Placeholder 3"/>
          <p:cNvSpPr>
            <a:spLocks noGrp="1"/>
          </p:cNvSpPr>
          <p:nvPr>
            <p:ph type="ftr" sz="quarter" idx="11"/>
          </p:nvPr>
        </p:nvSpPr>
        <p:spPr>
          <a:xfrm>
            <a:off x="838200" y="6339639"/>
            <a:ext cx="2145632" cy="365125"/>
          </a:xfrm>
        </p:spPr>
        <p:txBody>
          <a:bodyPr/>
          <a:lstStyle/>
          <a:p>
            <a:pPr algn="l"/>
            <a:r>
              <a:rPr lang="en-US" dirty="0"/>
              <a:t>EECT 101-50C Lab Notebook</a:t>
            </a:r>
          </a:p>
        </p:txBody>
      </p:sp>
      <p:sp>
        <p:nvSpPr>
          <p:cNvPr id="5" name="Slide Number Placeholder 4"/>
          <p:cNvSpPr>
            <a:spLocks noGrp="1"/>
          </p:cNvSpPr>
          <p:nvPr>
            <p:ph type="sldNum" sz="quarter" idx="12"/>
          </p:nvPr>
        </p:nvSpPr>
        <p:spPr/>
        <p:txBody>
          <a:bodyPr/>
          <a:lstStyle/>
          <a:p>
            <a:fld id="{B205E3D1-8C80-40C9-AABD-810F903285A1}" type="slidenum">
              <a:rPr lang="en-US" smtClean="0"/>
              <a:t>16</a:t>
            </a:fld>
            <a:endParaRPr lang="en-US"/>
          </a:p>
        </p:txBody>
      </p:sp>
      <p:sp>
        <p:nvSpPr>
          <p:cNvPr id="6" name="Content Placeholder 5"/>
          <p:cNvSpPr>
            <a:spLocks noGrp="1"/>
          </p:cNvSpPr>
          <p:nvPr>
            <p:ph idx="1"/>
          </p:nvPr>
        </p:nvSpPr>
        <p:spPr>
          <a:xfrm>
            <a:off x="838200" y="1189405"/>
            <a:ext cx="10515600" cy="4624388"/>
          </a:xfrm>
        </p:spPr>
        <p:txBody>
          <a:bodyPr/>
          <a:lstStyle/>
          <a:p>
            <a:pPr marL="0" indent="0" algn="ctr">
              <a:buNone/>
            </a:pPr>
            <a:r>
              <a:rPr lang="en-US" b="1" dirty="0" smtClean="0">
                <a:solidFill>
                  <a:schemeClr val="accent6">
                    <a:lumMod val="75000"/>
                  </a:schemeClr>
                </a:solidFill>
              </a:rPr>
              <a:t>Pictures</a:t>
            </a:r>
            <a:endParaRPr lang="en-US" b="1" dirty="0">
              <a:solidFill>
                <a:schemeClr val="accent6">
                  <a:lumMod val="75000"/>
                </a:schemeClr>
              </a:solidFill>
            </a:endParaRPr>
          </a:p>
          <a:p>
            <a:pPr marL="0" indent="0">
              <a:buNone/>
            </a:pPr>
            <a:endParaRPr lang="en-US" dirty="0"/>
          </a:p>
          <a:p>
            <a:pPr marL="0" indent="0">
              <a:buNone/>
            </a:pPr>
            <a:endParaRPr lang="en-US" dirty="0"/>
          </a:p>
        </p:txBody>
      </p:sp>
      <p:pic>
        <p:nvPicPr>
          <p:cNvPr id="7" name="Picture 6"/>
          <p:cNvPicPr>
            <a:picLocks noChangeAspect="1"/>
          </p:cNvPicPr>
          <p:nvPr/>
        </p:nvPicPr>
        <p:blipFill>
          <a:blip r:embed="rId2"/>
          <a:stretch>
            <a:fillRect/>
          </a:stretch>
        </p:blipFill>
        <p:spPr>
          <a:xfrm rot="16200000">
            <a:off x="564781" y="1559603"/>
            <a:ext cx="4635980" cy="5136178"/>
          </a:xfrm>
          <a:prstGeom prst="rect">
            <a:avLst/>
          </a:prstGeom>
        </p:spPr>
      </p:pic>
      <p:pic>
        <p:nvPicPr>
          <p:cNvPr id="8" name="Picture 7"/>
          <p:cNvPicPr>
            <a:picLocks noChangeAspect="1"/>
          </p:cNvPicPr>
          <p:nvPr/>
        </p:nvPicPr>
        <p:blipFill>
          <a:blip r:embed="rId3"/>
          <a:stretch>
            <a:fillRect/>
          </a:stretch>
        </p:blipFill>
        <p:spPr>
          <a:xfrm rot="5400000">
            <a:off x="7306955" y="1109488"/>
            <a:ext cx="2190750" cy="5095875"/>
          </a:xfrm>
          <a:prstGeom prst="rect">
            <a:avLst/>
          </a:prstGeom>
        </p:spPr>
      </p:pic>
    </p:spTree>
    <p:extLst>
      <p:ext uri="{BB962C8B-B14F-4D97-AF65-F5344CB8AC3E}">
        <p14:creationId xmlns:p14="http://schemas.microsoft.com/office/powerpoint/2010/main" val="2664898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416776" y="4420012"/>
            <a:ext cx="1775187" cy="2437987"/>
          </a:xfrm>
          <a:prstGeom prst="rect">
            <a:avLst/>
          </a:prstGeom>
        </p:spPr>
      </p:pic>
      <p:pic>
        <p:nvPicPr>
          <p:cNvPr id="6" name="Picture 5"/>
          <p:cNvPicPr>
            <a:picLocks noChangeAspect="1"/>
          </p:cNvPicPr>
          <p:nvPr/>
        </p:nvPicPr>
        <p:blipFill>
          <a:blip r:embed="rId3"/>
          <a:stretch>
            <a:fillRect/>
          </a:stretch>
        </p:blipFill>
        <p:spPr>
          <a:xfrm>
            <a:off x="5227930" y="4420013"/>
            <a:ext cx="2024925" cy="2437987"/>
          </a:xfrm>
          <a:prstGeom prst="rect">
            <a:avLst/>
          </a:prstGeom>
        </p:spPr>
      </p:pic>
      <p:sp>
        <p:nvSpPr>
          <p:cNvPr id="2" name="Title 1"/>
          <p:cNvSpPr>
            <a:spLocks noGrp="1"/>
          </p:cNvSpPr>
          <p:nvPr>
            <p:ph type="title"/>
          </p:nvPr>
        </p:nvSpPr>
        <p:spPr>
          <a:xfrm>
            <a:off x="838200" y="365125"/>
            <a:ext cx="10515600" cy="863311"/>
          </a:xfrm>
        </p:spPr>
        <p:txBody>
          <a:bodyPr>
            <a:normAutofit/>
          </a:bodyPr>
          <a:lstStyle/>
          <a:p>
            <a:pPr algn="ctr"/>
            <a:r>
              <a:rPr lang="en-US" sz="4000" dirty="0">
                <a:solidFill>
                  <a:schemeClr val="accent6">
                    <a:lumMod val="75000"/>
                  </a:schemeClr>
                </a:solidFill>
              </a:rPr>
              <a:t>Lab 2 – Resistors and Ohm’s Law</a:t>
            </a:r>
          </a:p>
        </p:txBody>
      </p:sp>
      <p:sp>
        <p:nvSpPr>
          <p:cNvPr id="3" name="Content Placeholder 2"/>
          <p:cNvSpPr>
            <a:spLocks noGrp="1"/>
          </p:cNvSpPr>
          <p:nvPr>
            <p:ph idx="1"/>
          </p:nvPr>
        </p:nvSpPr>
        <p:spPr>
          <a:xfrm>
            <a:off x="838200" y="1376218"/>
            <a:ext cx="10515600" cy="4800745"/>
          </a:xfrm>
        </p:spPr>
        <p:txBody>
          <a:bodyPr/>
          <a:lstStyle/>
          <a:p>
            <a:pPr marL="0" indent="0" algn="ctr">
              <a:buNone/>
            </a:pPr>
            <a:r>
              <a:rPr lang="en-US" b="1" dirty="0" smtClean="0">
                <a:solidFill>
                  <a:schemeClr val="accent6">
                    <a:lumMod val="75000"/>
                  </a:schemeClr>
                </a:solidFill>
              </a:rPr>
              <a:t>Conclusion</a:t>
            </a:r>
            <a:endParaRPr lang="en-US" sz="2000" b="1" dirty="0" smtClean="0">
              <a:solidFill>
                <a:schemeClr val="accent6">
                  <a:lumMod val="75000"/>
                </a:schemeClr>
              </a:solidFill>
            </a:endParaRPr>
          </a:p>
          <a:p>
            <a:pPr marL="457200" lvl="1" indent="0">
              <a:buNone/>
            </a:pPr>
            <a:r>
              <a:rPr lang="en-US" dirty="0" smtClean="0">
                <a:solidFill>
                  <a:schemeClr val="accent6">
                    <a:lumMod val="75000"/>
                  </a:schemeClr>
                </a:solidFill>
              </a:rPr>
              <a:t>- I learned how current, resistance and voltage all relate to one another in a circuit. </a:t>
            </a:r>
          </a:p>
          <a:p>
            <a:pPr marL="457200" lvl="1" indent="0">
              <a:buNone/>
            </a:pPr>
            <a:endParaRPr lang="en-US" dirty="0" smtClean="0">
              <a:solidFill>
                <a:schemeClr val="accent6">
                  <a:lumMod val="75000"/>
                </a:schemeClr>
              </a:solidFill>
            </a:endParaRPr>
          </a:p>
          <a:p>
            <a:pPr marL="457200" lvl="1" indent="0">
              <a:buNone/>
            </a:pPr>
            <a:r>
              <a:rPr lang="en-US" dirty="0" smtClean="0">
                <a:solidFill>
                  <a:schemeClr val="accent6">
                    <a:lumMod val="75000"/>
                  </a:schemeClr>
                </a:solidFill>
              </a:rPr>
              <a:t>- The only issue had, was one misplaced wire. Once the problem was resolved everything ran accordingly. </a:t>
            </a:r>
          </a:p>
          <a:p>
            <a:pPr marL="457200" lvl="1" indent="0">
              <a:buNone/>
            </a:pPr>
            <a:endParaRPr lang="en-US" dirty="0" smtClean="0">
              <a:solidFill>
                <a:schemeClr val="accent6">
                  <a:lumMod val="75000"/>
                </a:schemeClr>
              </a:solidFill>
            </a:endParaRPr>
          </a:p>
          <a:p>
            <a:pPr marL="457200" lvl="1" indent="0">
              <a:buNone/>
            </a:pPr>
            <a:r>
              <a:rPr lang="en-US" dirty="0" smtClean="0">
                <a:solidFill>
                  <a:schemeClr val="accent6">
                    <a:lumMod val="75000"/>
                  </a:schemeClr>
                </a:solidFill>
              </a:rPr>
              <a:t>- If I had to practice any one thing, it would be making sure my wires are lined up with the correct columns. </a:t>
            </a:r>
          </a:p>
          <a:p>
            <a:pPr marL="457200" lvl="1" indent="0">
              <a:buNone/>
            </a:pPr>
            <a:endParaRPr lang="en-US" dirty="0"/>
          </a:p>
        </p:txBody>
      </p:sp>
      <p:sp>
        <p:nvSpPr>
          <p:cNvPr id="4" name="Footer Placeholder 3"/>
          <p:cNvSpPr>
            <a:spLocks noGrp="1"/>
          </p:cNvSpPr>
          <p:nvPr>
            <p:ph type="ftr" sz="quarter" idx="11"/>
          </p:nvPr>
        </p:nvSpPr>
        <p:spPr>
          <a:xfrm>
            <a:off x="838199" y="6356349"/>
            <a:ext cx="2009775" cy="365125"/>
          </a:xfrm>
        </p:spPr>
        <p:txBody>
          <a:bodyPr/>
          <a:lstStyle/>
          <a:p>
            <a:pPr algn="l"/>
            <a:r>
              <a:rPr lang="en-US" dirty="0"/>
              <a:t>EECT 101-50C Lab Notebook</a:t>
            </a:r>
          </a:p>
        </p:txBody>
      </p:sp>
      <p:sp>
        <p:nvSpPr>
          <p:cNvPr id="5" name="Slide Number Placeholder 4"/>
          <p:cNvSpPr>
            <a:spLocks noGrp="1"/>
          </p:cNvSpPr>
          <p:nvPr>
            <p:ph type="sldNum" sz="quarter" idx="12"/>
          </p:nvPr>
        </p:nvSpPr>
        <p:spPr/>
        <p:txBody>
          <a:bodyPr/>
          <a:lstStyle/>
          <a:p>
            <a:fld id="{B205E3D1-8C80-40C9-AABD-810F903285A1}" type="slidenum">
              <a:rPr lang="en-US" smtClean="0"/>
              <a:t>17</a:t>
            </a:fld>
            <a:endParaRPr lang="en-US"/>
          </a:p>
        </p:txBody>
      </p:sp>
    </p:spTree>
    <p:extLst>
      <p:ext uri="{BB962C8B-B14F-4D97-AF65-F5344CB8AC3E}">
        <p14:creationId xmlns:p14="http://schemas.microsoft.com/office/powerpoint/2010/main" val="2380004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8317472" y="12622"/>
            <a:ext cx="3599690" cy="3258736"/>
          </a:xfrm>
          <a:prstGeom prst="rect">
            <a:avLst/>
          </a:prstGeom>
        </p:spPr>
      </p:pic>
      <p:pic>
        <p:nvPicPr>
          <p:cNvPr id="13" name="Picture 12"/>
          <p:cNvPicPr>
            <a:picLocks noChangeAspect="1"/>
          </p:cNvPicPr>
          <p:nvPr/>
        </p:nvPicPr>
        <p:blipFill>
          <a:blip r:embed="rId3"/>
          <a:stretch>
            <a:fillRect/>
          </a:stretch>
        </p:blipFill>
        <p:spPr>
          <a:xfrm>
            <a:off x="31193" y="1387620"/>
            <a:ext cx="4035702" cy="4339039"/>
          </a:xfrm>
          <a:prstGeom prst="rect">
            <a:avLst/>
          </a:prstGeom>
        </p:spPr>
      </p:pic>
      <p:sp>
        <p:nvSpPr>
          <p:cNvPr id="2" name="Title 1"/>
          <p:cNvSpPr>
            <a:spLocks noGrp="1"/>
          </p:cNvSpPr>
          <p:nvPr>
            <p:ph type="title"/>
          </p:nvPr>
        </p:nvSpPr>
        <p:spPr/>
        <p:txBody>
          <a:bodyPr anchor="ctr">
            <a:normAutofit/>
          </a:bodyPr>
          <a:lstStyle/>
          <a:p>
            <a:pPr algn="ctr"/>
            <a:r>
              <a:rPr lang="en-US" sz="5400" dirty="0" smtClean="0">
                <a:solidFill>
                  <a:schemeClr val="accent4">
                    <a:lumMod val="50000"/>
                  </a:schemeClr>
                </a:solidFill>
              </a:rPr>
              <a:t>Lab 3 – </a:t>
            </a:r>
            <a:r>
              <a:rPr lang="en-US" sz="5400" dirty="0">
                <a:solidFill>
                  <a:schemeClr val="accent4">
                    <a:lumMod val="50000"/>
                  </a:schemeClr>
                </a:solidFill>
              </a:rPr>
              <a:t>Resistors and Multisim</a:t>
            </a:r>
            <a:r>
              <a:rPr lang="en-US" sz="5400" dirty="0" smtClean="0">
                <a:solidFill>
                  <a:schemeClr val="accent4">
                    <a:lumMod val="50000"/>
                  </a:schemeClr>
                </a:solidFill>
              </a:rPr>
              <a:t/>
            </a:r>
            <a:br>
              <a:rPr lang="en-US" sz="5400" dirty="0" smtClean="0">
                <a:solidFill>
                  <a:schemeClr val="accent4">
                    <a:lumMod val="50000"/>
                  </a:schemeClr>
                </a:solidFill>
              </a:rPr>
            </a:br>
            <a:endParaRPr lang="en-US" sz="2400" dirty="0">
              <a:solidFill>
                <a:schemeClr val="accent4">
                  <a:lumMod val="50000"/>
                </a:schemeClr>
              </a:solidFill>
            </a:endParaRPr>
          </a:p>
        </p:txBody>
      </p:sp>
      <p:sp>
        <p:nvSpPr>
          <p:cNvPr id="4" name="Footer Placeholder 3"/>
          <p:cNvSpPr>
            <a:spLocks noGrp="1"/>
          </p:cNvSpPr>
          <p:nvPr>
            <p:ph type="ftr" sz="quarter" idx="11"/>
          </p:nvPr>
        </p:nvSpPr>
        <p:spPr>
          <a:xfrm>
            <a:off x="831850" y="6356349"/>
            <a:ext cx="2434389" cy="365125"/>
          </a:xfrm>
        </p:spPr>
        <p:txBody>
          <a:bodyPr/>
          <a:lstStyle/>
          <a:p>
            <a:pPr algn="l"/>
            <a:r>
              <a:rPr lang="en-US" dirty="0"/>
              <a:t>EECT 101-50C Lab Notebook</a:t>
            </a:r>
          </a:p>
        </p:txBody>
      </p:sp>
      <p:sp>
        <p:nvSpPr>
          <p:cNvPr id="5" name="Slide Number Placeholder 4"/>
          <p:cNvSpPr>
            <a:spLocks noGrp="1"/>
          </p:cNvSpPr>
          <p:nvPr>
            <p:ph type="sldNum" sz="quarter" idx="12"/>
          </p:nvPr>
        </p:nvSpPr>
        <p:spPr/>
        <p:txBody>
          <a:bodyPr/>
          <a:lstStyle/>
          <a:p>
            <a:fld id="{B205E3D1-8C80-40C9-AABD-810F903285A1}" type="slidenum">
              <a:rPr lang="en-US" smtClean="0"/>
              <a:t>18</a:t>
            </a:fld>
            <a:endParaRPr lang="en-US"/>
          </a:p>
        </p:txBody>
      </p:sp>
    </p:spTree>
    <p:extLst>
      <p:ext uri="{BB962C8B-B14F-4D97-AF65-F5344CB8AC3E}">
        <p14:creationId xmlns:p14="http://schemas.microsoft.com/office/powerpoint/2010/main" val="2215481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5400" dirty="0">
                <a:solidFill>
                  <a:srgbClr val="FFC000">
                    <a:lumMod val="50000"/>
                  </a:srgbClr>
                </a:solidFill>
              </a:rPr>
              <a:t>Lab 3 – Resistors and Multisim</a:t>
            </a:r>
            <a:endParaRPr lang="en-US" dirty="0"/>
          </a:p>
        </p:txBody>
      </p:sp>
      <p:sp>
        <p:nvSpPr>
          <p:cNvPr id="3" name="Footer Placeholder 2"/>
          <p:cNvSpPr>
            <a:spLocks noGrp="1"/>
          </p:cNvSpPr>
          <p:nvPr>
            <p:ph type="ftr" sz="quarter" idx="11"/>
          </p:nvPr>
        </p:nvSpPr>
        <p:spPr/>
        <p:txBody>
          <a:bodyPr/>
          <a:lstStyle/>
          <a:p>
            <a:r>
              <a:rPr lang="en-US" smtClean="0"/>
              <a:t>EECT 101 Lab Notebook</a:t>
            </a:r>
            <a:endParaRPr lang="en-US"/>
          </a:p>
        </p:txBody>
      </p:sp>
      <p:sp>
        <p:nvSpPr>
          <p:cNvPr id="4" name="Slide Number Placeholder 3"/>
          <p:cNvSpPr>
            <a:spLocks noGrp="1"/>
          </p:cNvSpPr>
          <p:nvPr>
            <p:ph type="sldNum" sz="quarter" idx="12"/>
          </p:nvPr>
        </p:nvSpPr>
        <p:spPr/>
        <p:txBody>
          <a:bodyPr/>
          <a:lstStyle/>
          <a:p>
            <a:fld id="{B205E3D1-8C80-40C9-AABD-810F903285A1}" type="slidenum">
              <a:rPr lang="en-US" smtClean="0"/>
              <a:t>19</a:t>
            </a:fld>
            <a:endParaRPr lang="en-US"/>
          </a:p>
        </p:txBody>
      </p:sp>
      <p:sp>
        <p:nvSpPr>
          <p:cNvPr id="8" name="Rectangle 7"/>
          <p:cNvSpPr/>
          <p:nvPr/>
        </p:nvSpPr>
        <p:spPr>
          <a:xfrm>
            <a:off x="1769918" y="1860796"/>
            <a:ext cx="6096000" cy="3319883"/>
          </a:xfrm>
          <a:prstGeom prst="rect">
            <a:avLst/>
          </a:prstGeom>
        </p:spPr>
        <p:txBody>
          <a:bodyPr>
            <a:spAutoFit/>
          </a:bodyPr>
          <a:lstStyle/>
          <a:p>
            <a:pPr marL="228600" lvl="0" indent="-228600">
              <a:lnSpc>
                <a:spcPct val="90000"/>
              </a:lnSpc>
              <a:spcBef>
                <a:spcPts val="1000"/>
              </a:spcBef>
              <a:buFont typeface="Arial" panose="020B0604020202020204" pitchFamily="34" charset="0"/>
              <a:buChar char="•"/>
            </a:pPr>
            <a:r>
              <a:rPr lang="en-US" sz="2800" dirty="0">
                <a:solidFill>
                  <a:schemeClr val="accent4">
                    <a:lumMod val="50000"/>
                  </a:schemeClr>
                </a:solidFill>
              </a:rPr>
              <a:t>Objective</a:t>
            </a:r>
          </a:p>
          <a:p>
            <a:pPr lvl="2">
              <a:lnSpc>
                <a:spcPct val="90000"/>
              </a:lnSpc>
              <a:spcBef>
                <a:spcPts val="500"/>
              </a:spcBef>
            </a:pPr>
            <a:r>
              <a:rPr lang="en-US" sz="2000" dirty="0">
                <a:solidFill>
                  <a:schemeClr val="accent4">
                    <a:lumMod val="50000"/>
                  </a:schemeClr>
                </a:solidFill>
              </a:rPr>
              <a:t>1. To </a:t>
            </a:r>
            <a:r>
              <a:rPr lang="en-US" sz="2000" dirty="0" smtClean="0">
                <a:solidFill>
                  <a:schemeClr val="accent4">
                    <a:lumMod val="50000"/>
                  </a:schemeClr>
                </a:solidFill>
              </a:rPr>
              <a:t>become familiar with </a:t>
            </a:r>
            <a:r>
              <a:rPr lang="en-US" sz="2000" dirty="0">
                <a:solidFill>
                  <a:schemeClr val="accent4">
                    <a:lumMod val="50000"/>
                  </a:schemeClr>
                </a:solidFill>
              </a:rPr>
              <a:t>M</a:t>
            </a:r>
            <a:r>
              <a:rPr lang="en-US" sz="2000" dirty="0" smtClean="0">
                <a:solidFill>
                  <a:schemeClr val="accent4">
                    <a:lumMod val="50000"/>
                  </a:schemeClr>
                </a:solidFill>
              </a:rPr>
              <a:t>ultisim.</a:t>
            </a:r>
            <a:endParaRPr lang="en-US" sz="2000" dirty="0">
              <a:solidFill>
                <a:schemeClr val="accent4">
                  <a:lumMod val="50000"/>
                </a:schemeClr>
              </a:solidFill>
            </a:endParaRPr>
          </a:p>
          <a:p>
            <a:pPr lvl="2">
              <a:lnSpc>
                <a:spcPct val="90000"/>
              </a:lnSpc>
              <a:spcBef>
                <a:spcPts val="500"/>
              </a:spcBef>
            </a:pPr>
            <a:r>
              <a:rPr lang="en-US" sz="2000" dirty="0">
                <a:solidFill>
                  <a:schemeClr val="accent4">
                    <a:lumMod val="50000"/>
                  </a:schemeClr>
                </a:solidFill>
              </a:rPr>
              <a:t>2. To learn </a:t>
            </a:r>
            <a:r>
              <a:rPr lang="en-US" sz="2000" dirty="0" smtClean="0">
                <a:solidFill>
                  <a:schemeClr val="accent4">
                    <a:lumMod val="50000"/>
                  </a:schemeClr>
                </a:solidFill>
              </a:rPr>
              <a:t>how to </a:t>
            </a:r>
            <a:r>
              <a:rPr lang="en-US" sz="2000" dirty="0">
                <a:solidFill>
                  <a:schemeClr val="accent4">
                    <a:lumMod val="50000"/>
                  </a:schemeClr>
                </a:solidFill>
              </a:rPr>
              <a:t>calculate equivalent resistance for both series and </a:t>
            </a:r>
            <a:r>
              <a:rPr lang="en-US" sz="2000" dirty="0" smtClean="0">
                <a:solidFill>
                  <a:schemeClr val="accent4">
                    <a:lumMod val="50000"/>
                  </a:schemeClr>
                </a:solidFill>
              </a:rPr>
              <a:t>parallel circuits.</a:t>
            </a:r>
          </a:p>
          <a:p>
            <a:pPr lvl="2">
              <a:lnSpc>
                <a:spcPct val="90000"/>
              </a:lnSpc>
              <a:spcBef>
                <a:spcPts val="500"/>
              </a:spcBef>
            </a:pPr>
            <a:endParaRPr lang="en-US" sz="2000" dirty="0">
              <a:solidFill>
                <a:schemeClr val="accent4">
                  <a:lumMod val="50000"/>
                </a:schemeClr>
              </a:solidFill>
            </a:endParaRPr>
          </a:p>
          <a:p>
            <a:pPr lvl="2">
              <a:lnSpc>
                <a:spcPct val="90000"/>
              </a:lnSpc>
              <a:spcBef>
                <a:spcPts val="500"/>
              </a:spcBef>
            </a:pPr>
            <a:r>
              <a:rPr lang="en-US" sz="2000" b="1" dirty="0" smtClean="0">
                <a:solidFill>
                  <a:schemeClr val="accent4">
                    <a:lumMod val="50000"/>
                  </a:schemeClr>
                </a:solidFill>
              </a:rPr>
              <a:t>Equipment </a:t>
            </a:r>
            <a:r>
              <a:rPr lang="en-US" sz="2000" b="1" dirty="0">
                <a:solidFill>
                  <a:schemeClr val="accent4">
                    <a:lumMod val="50000"/>
                  </a:schemeClr>
                </a:solidFill>
              </a:rPr>
              <a:t>and Material</a:t>
            </a:r>
          </a:p>
          <a:p>
            <a:pPr lvl="2">
              <a:lnSpc>
                <a:spcPct val="90000"/>
              </a:lnSpc>
              <a:spcBef>
                <a:spcPts val="500"/>
              </a:spcBef>
            </a:pPr>
            <a:r>
              <a:rPr lang="en-US" sz="2000" dirty="0" smtClean="0">
                <a:solidFill>
                  <a:schemeClr val="accent4">
                    <a:lumMod val="50000"/>
                  </a:schemeClr>
                </a:solidFill>
              </a:rPr>
              <a:t>Multisim </a:t>
            </a:r>
            <a:endParaRPr lang="en-US" sz="2000" dirty="0">
              <a:solidFill>
                <a:schemeClr val="accent4">
                  <a:lumMod val="50000"/>
                </a:schemeClr>
              </a:solidFill>
            </a:endParaRPr>
          </a:p>
          <a:p>
            <a:pPr lvl="2">
              <a:lnSpc>
                <a:spcPct val="90000"/>
              </a:lnSpc>
              <a:spcBef>
                <a:spcPts val="500"/>
              </a:spcBef>
            </a:pPr>
            <a:endParaRPr lang="en-US" sz="2000" dirty="0">
              <a:solidFill>
                <a:schemeClr val="accent4">
                  <a:lumMod val="50000"/>
                </a:schemeClr>
              </a:solidFill>
            </a:endParaRPr>
          </a:p>
          <a:p>
            <a:pPr marL="228600" lvl="0" indent="-228600">
              <a:lnSpc>
                <a:spcPct val="90000"/>
              </a:lnSpc>
              <a:spcBef>
                <a:spcPts val="1000"/>
              </a:spcBef>
              <a:buFont typeface="Arial" panose="020B0604020202020204" pitchFamily="34" charset="0"/>
              <a:buChar char="•"/>
            </a:pPr>
            <a:endParaRPr lang="en-US" sz="2800" dirty="0">
              <a:solidFill>
                <a:schemeClr val="accent4">
                  <a:lumMod val="50000"/>
                </a:schemeClr>
              </a:solidFill>
            </a:endParaRPr>
          </a:p>
        </p:txBody>
      </p:sp>
      <p:pic>
        <p:nvPicPr>
          <p:cNvPr id="5" name="Picture 4"/>
          <p:cNvPicPr>
            <a:picLocks noChangeAspect="1"/>
          </p:cNvPicPr>
          <p:nvPr/>
        </p:nvPicPr>
        <p:blipFill>
          <a:blip r:embed="rId2"/>
          <a:stretch>
            <a:fillRect/>
          </a:stretch>
        </p:blipFill>
        <p:spPr>
          <a:xfrm>
            <a:off x="7966916" y="1599407"/>
            <a:ext cx="2859372" cy="4848224"/>
          </a:xfrm>
          <a:prstGeom prst="rect">
            <a:avLst/>
          </a:prstGeom>
        </p:spPr>
      </p:pic>
    </p:spTree>
    <p:extLst>
      <p:ext uri="{BB962C8B-B14F-4D97-AF65-F5344CB8AC3E}">
        <p14:creationId xmlns:p14="http://schemas.microsoft.com/office/powerpoint/2010/main" val="3874289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230"/>
            <a:ext cx="10515600" cy="788667"/>
          </a:xfrm>
        </p:spPr>
        <p:txBody>
          <a:bodyPr/>
          <a:lstStyle/>
          <a:p>
            <a:pPr algn="ctr"/>
            <a:r>
              <a:rPr lang="en-US" dirty="0" smtClean="0">
                <a:ln w="0"/>
                <a:solidFill>
                  <a:schemeClr val="accent1"/>
                </a:solidFill>
                <a:effectLst>
                  <a:outerShdw blurRad="38100" dist="25400" dir="5400000" algn="ctr" rotWithShape="0">
                    <a:srgbClr val="6E747A">
                      <a:alpha val="43000"/>
                    </a:srgbClr>
                  </a:outerShdw>
                </a:effectLst>
              </a:rPr>
              <a:t>Table of Contents</a:t>
            </a:r>
            <a:endParaRPr lang="en-US" dirty="0">
              <a:ln w="0"/>
              <a:solidFill>
                <a:schemeClr val="accent1"/>
              </a:solidFill>
              <a:effectLst>
                <a:outerShdw blurRad="38100" dist="25400" dir="5400000" algn="ctr" rotWithShape="0">
                  <a:srgbClr val="6E747A">
                    <a:alpha val="43000"/>
                  </a:srgbClr>
                </a:outerShdw>
              </a:effectLst>
            </a:endParaRPr>
          </a:p>
        </p:txBody>
      </p:sp>
      <p:sp>
        <p:nvSpPr>
          <p:cNvPr id="3" name="Content Placeholder 2"/>
          <p:cNvSpPr>
            <a:spLocks noGrp="1"/>
          </p:cNvSpPr>
          <p:nvPr>
            <p:ph idx="1"/>
          </p:nvPr>
        </p:nvSpPr>
        <p:spPr>
          <a:xfrm>
            <a:off x="3116179" y="816898"/>
            <a:ext cx="8073189" cy="5403428"/>
          </a:xfrm>
        </p:spPr>
        <p:txBody>
          <a:bodyPr>
            <a:noAutofit/>
          </a:bodyPr>
          <a:lstStyle/>
          <a:p>
            <a:pPr marL="0" indent="0">
              <a:buNone/>
            </a:pPr>
            <a:r>
              <a:rPr lang="en-US" sz="1600" dirty="0" smtClean="0">
                <a:solidFill>
                  <a:schemeClr val="accent5">
                    <a:lumMod val="50000"/>
                  </a:schemeClr>
                </a:solidFill>
              </a:rPr>
              <a:t>Lab 1 – Test Equipment and Resistors			3</a:t>
            </a:r>
          </a:p>
          <a:p>
            <a:pPr marL="0" indent="0">
              <a:buNone/>
            </a:pPr>
            <a:r>
              <a:rPr lang="en-US" sz="1600" dirty="0" smtClean="0">
                <a:solidFill>
                  <a:schemeClr val="accent5">
                    <a:lumMod val="50000"/>
                  </a:schemeClr>
                </a:solidFill>
              </a:rPr>
              <a:t>Lab 2 – Resistors and Ohm’s Law				10</a:t>
            </a:r>
          </a:p>
          <a:p>
            <a:pPr marL="0" indent="0">
              <a:buNone/>
            </a:pPr>
            <a:r>
              <a:rPr lang="en-US" sz="1600" dirty="0" smtClean="0">
                <a:solidFill>
                  <a:schemeClr val="accent5">
                    <a:lumMod val="50000"/>
                  </a:schemeClr>
                </a:solidFill>
              </a:rPr>
              <a:t>Lab 3 – Resistors and Multisim				18</a:t>
            </a:r>
          </a:p>
          <a:p>
            <a:pPr marL="0" indent="0">
              <a:buNone/>
            </a:pPr>
            <a:r>
              <a:rPr lang="en-US" sz="1600" dirty="0" smtClean="0">
                <a:solidFill>
                  <a:schemeClr val="accent5">
                    <a:lumMod val="50000"/>
                  </a:schemeClr>
                </a:solidFill>
              </a:rPr>
              <a:t>Lab 4 – Test Equipment Basics				28</a:t>
            </a:r>
          </a:p>
          <a:p>
            <a:pPr marL="0" indent="0">
              <a:buNone/>
            </a:pPr>
            <a:r>
              <a:rPr lang="en-US" sz="1600" dirty="0" smtClean="0">
                <a:solidFill>
                  <a:schemeClr val="accent5">
                    <a:lumMod val="50000"/>
                  </a:schemeClr>
                </a:solidFill>
              </a:rPr>
              <a:t>Lab 5 – Capacitors, Inductors				37</a:t>
            </a:r>
          </a:p>
          <a:p>
            <a:pPr marL="0" indent="0">
              <a:buNone/>
            </a:pPr>
            <a:r>
              <a:rPr lang="en-US" sz="1600" dirty="0" smtClean="0">
                <a:solidFill>
                  <a:schemeClr val="accent5">
                    <a:lumMod val="50000"/>
                  </a:schemeClr>
                </a:solidFill>
              </a:rPr>
              <a:t>Lab 6 – Learn to Solder				45</a:t>
            </a:r>
          </a:p>
          <a:p>
            <a:pPr marL="0" indent="0">
              <a:buNone/>
            </a:pPr>
            <a:r>
              <a:rPr lang="en-US" sz="1600" dirty="0" smtClean="0">
                <a:solidFill>
                  <a:schemeClr val="accent5">
                    <a:lumMod val="50000"/>
                  </a:schemeClr>
                </a:solidFill>
              </a:rPr>
              <a:t>Lab 7 – Component Identification/First Solder Kit		50</a:t>
            </a:r>
          </a:p>
          <a:p>
            <a:pPr marL="0" indent="0">
              <a:buNone/>
            </a:pPr>
            <a:r>
              <a:rPr lang="en-US" sz="1600" dirty="0" smtClean="0">
                <a:solidFill>
                  <a:schemeClr val="accent5">
                    <a:lumMod val="50000"/>
                  </a:schemeClr>
                </a:solidFill>
              </a:rPr>
              <a:t>Lab 8 – 555 Timer Chip				57</a:t>
            </a:r>
          </a:p>
          <a:p>
            <a:pPr marL="0" indent="0">
              <a:buNone/>
            </a:pPr>
            <a:r>
              <a:rPr lang="en-US" sz="1600" dirty="0" smtClean="0">
                <a:solidFill>
                  <a:schemeClr val="accent5">
                    <a:lumMod val="50000"/>
                  </a:schemeClr>
                </a:solidFill>
              </a:rPr>
              <a:t>Lab 9 – Filters					65</a:t>
            </a:r>
          </a:p>
          <a:p>
            <a:pPr marL="0" indent="0">
              <a:buNone/>
            </a:pPr>
            <a:r>
              <a:rPr lang="en-US" sz="1600" dirty="0" smtClean="0">
                <a:solidFill>
                  <a:schemeClr val="accent5">
                    <a:lumMod val="50000"/>
                  </a:schemeClr>
                </a:solidFill>
              </a:rPr>
              <a:t>Lab 10 – Square Wave to Sine Wave			72</a:t>
            </a:r>
          </a:p>
          <a:p>
            <a:pPr marL="0" indent="0">
              <a:buNone/>
            </a:pPr>
            <a:r>
              <a:rPr lang="en-US" sz="1600" dirty="0" smtClean="0">
                <a:solidFill>
                  <a:schemeClr val="accent5">
                    <a:lumMod val="50000"/>
                  </a:schemeClr>
                </a:solidFill>
              </a:rPr>
              <a:t>Lab 11 – Troubleshoot Home Electronics/Test TTL Chips		77</a:t>
            </a:r>
          </a:p>
          <a:p>
            <a:pPr marL="0" indent="0">
              <a:buNone/>
            </a:pPr>
            <a:r>
              <a:rPr lang="en-US" sz="1600" dirty="0" smtClean="0">
                <a:solidFill>
                  <a:schemeClr val="accent5">
                    <a:lumMod val="50000"/>
                  </a:schemeClr>
                </a:solidFill>
              </a:rPr>
              <a:t>Lab 12 – </a:t>
            </a:r>
            <a:r>
              <a:rPr lang="en-US" sz="1600" dirty="0" err="1">
                <a:solidFill>
                  <a:schemeClr val="accent5">
                    <a:lumMod val="50000"/>
                  </a:schemeClr>
                </a:solidFill>
              </a:rPr>
              <a:t>Lissajous</a:t>
            </a:r>
            <a:r>
              <a:rPr lang="en-US" sz="1600" dirty="0">
                <a:solidFill>
                  <a:schemeClr val="accent5">
                    <a:lumMod val="50000"/>
                  </a:schemeClr>
                </a:solidFill>
              </a:rPr>
              <a:t> Pattern</a:t>
            </a:r>
            <a:r>
              <a:rPr lang="en-US" sz="1600" dirty="0" smtClean="0">
                <a:solidFill>
                  <a:schemeClr val="accent5">
                    <a:lumMod val="50000"/>
                  </a:schemeClr>
                </a:solidFill>
              </a:rPr>
              <a:t>				83</a:t>
            </a:r>
          </a:p>
          <a:p>
            <a:pPr marL="0" indent="0">
              <a:buNone/>
            </a:pPr>
            <a:r>
              <a:rPr lang="en-US" sz="1600" dirty="0" smtClean="0">
                <a:solidFill>
                  <a:schemeClr val="accent5">
                    <a:lumMod val="50000"/>
                  </a:schemeClr>
                </a:solidFill>
              </a:rPr>
              <a:t>Lab 13 – </a:t>
            </a:r>
            <a:r>
              <a:rPr lang="en-US" sz="1600" dirty="0">
                <a:solidFill>
                  <a:schemeClr val="accent5">
                    <a:lumMod val="50000"/>
                  </a:schemeClr>
                </a:solidFill>
              </a:rPr>
              <a:t>AC to DC Power </a:t>
            </a:r>
            <a:r>
              <a:rPr lang="en-US" sz="1600" dirty="0" smtClean="0">
                <a:solidFill>
                  <a:schemeClr val="accent5">
                    <a:lumMod val="50000"/>
                  </a:schemeClr>
                </a:solidFill>
              </a:rPr>
              <a:t>Supplies			90</a:t>
            </a:r>
          </a:p>
          <a:p>
            <a:pPr marL="0" indent="0">
              <a:buNone/>
            </a:pPr>
            <a:r>
              <a:rPr lang="en-US" sz="1600" dirty="0" smtClean="0">
                <a:solidFill>
                  <a:schemeClr val="accent5">
                    <a:lumMod val="50000"/>
                  </a:schemeClr>
                </a:solidFill>
              </a:rPr>
              <a:t>Lab 14 – ESD Precautions/Test LEDs			99</a:t>
            </a:r>
          </a:p>
          <a:p>
            <a:pPr marL="0" indent="0">
              <a:buNone/>
            </a:pPr>
            <a:r>
              <a:rPr lang="en-US" sz="1600" dirty="0" smtClean="0">
                <a:solidFill>
                  <a:schemeClr val="accent5">
                    <a:lumMod val="50000"/>
                  </a:schemeClr>
                </a:solidFill>
              </a:rPr>
              <a:t>Lab 15 – Plan/Prepare/Test Solder Kit			108</a:t>
            </a:r>
          </a:p>
          <a:p>
            <a:pPr marL="0" indent="0">
              <a:buNone/>
            </a:pPr>
            <a:r>
              <a:rPr lang="en-US" sz="1600" dirty="0" smtClean="0">
                <a:solidFill>
                  <a:schemeClr val="accent5">
                    <a:lumMod val="50000"/>
                  </a:schemeClr>
                </a:solidFill>
              </a:rPr>
              <a:t>Lab 16 – Final Solder Kit				114</a:t>
            </a:r>
          </a:p>
          <a:p>
            <a:endParaRPr lang="en-US" sz="1600" dirty="0" smtClean="0">
              <a:solidFill>
                <a:schemeClr val="accent5">
                  <a:lumMod val="50000"/>
                </a:schemeClr>
              </a:solidFill>
            </a:endParaRPr>
          </a:p>
          <a:p>
            <a:endParaRPr lang="en-US" sz="1600" dirty="0" smtClean="0">
              <a:solidFill>
                <a:schemeClr val="accent5">
                  <a:lumMod val="50000"/>
                </a:schemeClr>
              </a:solidFill>
            </a:endParaRPr>
          </a:p>
          <a:p>
            <a:endParaRPr lang="en-US" sz="1600" dirty="0" smtClean="0">
              <a:solidFill>
                <a:schemeClr val="accent5">
                  <a:lumMod val="50000"/>
                </a:schemeClr>
              </a:solidFill>
            </a:endParaRPr>
          </a:p>
        </p:txBody>
      </p:sp>
      <p:sp>
        <p:nvSpPr>
          <p:cNvPr id="4" name="Footer Placeholder 3"/>
          <p:cNvSpPr>
            <a:spLocks noGrp="1"/>
          </p:cNvSpPr>
          <p:nvPr>
            <p:ph type="ftr" sz="quarter" idx="11"/>
          </p:nvPr>
        </p:nvSpPr>
        <p:spPr>
          <a:xfrm>
            <a:off x="838200" y="6356349"/>
            <a:ext cx="1952625" cy="365125"/>
          </a:xfrm>
        </p:spPr>
        <p:txBody>
          <a:bodyPr/>
          <a:lstStyle/>
          <a:p>
            <a:pPr algn="l"/>
            <a:r>
              <a:rPr lang="en-US" dirty="0" smtClean="0"/>
              <a:t>EECT 101-50C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2</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0436" y="219754"/>
            <a:ext cx="2798652" cy="204301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221" y="3910313"/>
            <a:ext cx="2102062" cy="2446036"/>
          </a:xfrm>
          <a:prstGeom prst="rect">
            <a:avLst/>
          </a:prstGeom>
        </p:spPr>
      </p:pic>
    </p:spTree>
    <p:extLst>
      <p:ext uri="{BB962C8B-B14F-4D97-AF65-F5344CB8AC3E}">
        <p14:creationId xmlns:p14="http://schemas.microsoft.com/office/powerpoint/2010/main" val="1868383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C000">
                    <a:lumMod val="50000"/>
                  </a:srgbClr>
                </a:solidFill>
              </a:rPr>
              <a:t>Lab 3 – Resistors and Multisim</a:t>
            </a:r>
            <a:endParaRPr lang="en-US" dirty="0">
              <a:solidFill>
                <a:schemeClr val="accent6">
                  <a:lumMod val="75000"/>
                </a:schemeClr>
              </a:solidFill>
            </a:endParaRPr>
          </a:p>
        </p:txBody>
      </p:sp>
      <p:sp>
        <p:nvSpPr>
          <p:cNvPr id="3" name="Content Placeholder 2"/>
          <p:cNvSpPr>
            <a:spLocks noGrp="1"/>
          </p:cNvSpPr>
          <p:nvPr>
            <p:ph idx="1"/>
          </p:nvPr>
        </p:nvSpPr>
        <p:spPr>
          <a:xfrm>
            <a:off x="188768" y="1565853"/>
            <a:ext cx="11814464" cy="4351338"/>
          </a:xfrm>
        </p:spPr>
        <p:txBody>
          <a:bodyPr>
            <a:normAutofit/>
          </a:bodyPr>
          <a:lstStyle/>
          <a:p>
            <a:r>
              <a:rPr lang="en-US" dirty="0">
                <a:solidFill>
                  <a:schemeClr val="accent4">
                    <a:lumMod val="50000"/>
                  </a:schemeClr>
                </a:solidFill>
              </a:rPr>
              <a:t>Research </a:t>
            </a:r>
            <a:r>
              <a:rPr lang="en-US">
                <a:solidFill>
                  <a:schemeClr val="accent4">
                    <a:lumMod val="50000"/>
                  </a:schemeClr>
                </a:solidFill>
              </a:rPr>
              <a:t>and </a:t>
            </a:r>
            <a:r>
              <a:rPr lang="en-US" smtClean="0">
                <a:solidFill>
                  <a:schemeClr val="accent4">
                    <a:lumMod val="50000"/>
                  </a:schemeClr>
                </a:solidFill>
              </a:rPr>
              <a:t>Information</a:t>
            </a:r>
          </a:p>
          <a:p>
            <a:pPr marL="457200" lvl="1" indent="0">
              <a:buNone/>
            </a:pPr>
            <a:endParaRPr lang="en-US" smtClean="0">
              <a:hlinkClick r:id=""/>
            </a:endParaRPr>
          </a:p>
          <a:p>
            <a:pPr marL="457200" lvl="1" indent="0">
              <a:buNone/>
            </a:pPr>
            <a:r>
              <a:rPr lang="en-US" i="1" smtClean="0"/>
              <a:t>https</a:t>
            </a:r>
            <a:r>
              <a:rPr lang="en-US" i="1" dirty="0"/>
              <a:t>://</a:t>
            </a:r>
            <a:r>
              <a:rPr lang="en-US" i="1" dirty="0" smtClean="0"/>
              <a:t>www.youtube.com/watch?v=10Rt2p3seV4 </a:t>
            </a:r>
            <a:r>
              <a:rPr lang="en-US" dirty="0" smtClean="0">
                <a:solidFill>
                  <a:schemeClr val="accent4">
                    <a:lumMod val="50000"/>
                  </a:schemeClr>
                </a:solidFill>
              </a:rPr>
              <a:t>- </a:t>
            </a:r>
            <a:r>
              <a:rPr lang="en-US" dirty="0">
                <a:solidFill>
                  <a:schemeClr val="accent4">
                    <a:lumMod val="50000"/>
                  </a:schemeClr>
                </a:solidFill>
              </a:rPr>
              <a:t>(</a:t>
            </a:r>
            <a:r>
              <a:rPr lang="en-US" dirty="0" err="1">
                <a:solidFill>
                  <a:schemeClr val="accent4">
                    <a:lumMod val="50000"/>
                  </a:schemeClr>
                </a:solidFill>
              </a:rPr>
              <a:t>MultiSim</a:t>
            </a:r>
            <a:r>
              <a:rPr lang="en-US" dirty="0">
                <a:solidFill>
                  <a:schemeClr val="accent4">
                    <a:lumMod val="50000"/>
                  </a:schemeClr>
                </a:solidFill>
              </a:rPr>
              <a:t> 101.)</a:t>
            </a:r>
            <a:endParaRPr lang="en-US" dirty="0" smtClean="0">
              <a:solidFill>
                <a:schemeClr val="accent4">
                  <a:lumMod val="50000"/>
                </a:schemeClr>
              </a:solidFill>
              <a:hlinkClick r:id=""/>
            </a:endParaRPr>
          </a:p>
          <a:p>
            <a:pPr marL="457200" lvl="1" indent="0">
              <a:buNone/>
            </a:pPr>
            <a:r>
              <a:rPr lang="en-US" i="1" dirty="0"/>
              <a:t>https://www.youtube.com/</a:t>
            </a:r>
            <a:r>
              <a:rPr lang="en-US" i="1" dirty="0" err="1"/>
              <a:t>watch?v</a:t>
            </a:r>
            <a:r>
              <a:rPr lang="en-US" i="1" dirty="0"/>
              <a:t>=2UQPd0pj6uc</a:t>
            </a:r>
            <a:r>
              <a:rPr lang="en-US" dirty="0" smtClean="0">
                <a:solidFill>
                  <a:schemeClr val="accent4">
                    <a:lumMod val="50000"/>
                  </a:schemeClr>
                </a:solidFill>
              </a:rPr>
              <a:t>– (</a:t>
            </a:r>
            <a:r>
              <a:rPr lang="en-US" dirty="0" err="1">
                <a:solidFill>
                  <a:schemeClr val="accent4">
                    <a:lumMod val="50000"/>
                  </a:schemeClr>
                </a:solidFill>
              </a:rPr>
              <a:t>MultiSim</a:t>
            </a:r>
            <a:r>
              <a:rPr lang="en-US" dirty="0">
                <a:solidFill>
                  <a:schemeClr val="accent4">
                    <a:lumMod val="50000"/>
                  </a:schemeClr>
                </a:solidFill>
              </a:rPr>
              <a:t> </a:t>
            </a:r>
            <a:r>
              <a:rPr lang="en-US" dirty="0" smtClean="0">
                <a:solidFill>
                  <a:schemeClr val="accent4">
                    <a:lumMod val="50000"/>
                  </a:schemeClr>
                </a:solidFill>
              </a:rPr>
              <a:t>102.)</a:t>
            </a:r>
            <a:endParaRPr lang="en-US" dirty="0">
              <a:solidFill>
                <a:schemeClr val="accent4">
                  <a:lumMod val="50000"/>
                </a:schemeClr>
              </a:solidFill>
            </a:endParaRPr>
          </a:p>
          <a:p>
            <a:pPr marL="457200" lvl="1" indent="0">
              <a:buNone/>
            </a:pPr>
            <a:r>
              <a:rPr lang="en-US" i="1" dirty="0"/>
              <a:t>https://www.youtube.com/</a:t>
            </a:r>
            <a:r>
              <a:rPr lang="en-US" i="1" dirty="0" err="1"/>
              <a:t>watch?v</a:t>
            </a:r>
            <a:r>
              <a:rPr lang="en-US" i="1" dirty="0"/>
              <a:t>=3G5V0Hxjkbg</a:t>
            </a:r>
            <a:r>
              <a:rPr lang="en-US" dirty="0" smtClean="0">
                <a:solidFill>
                  <a:schemeClr val="accent4">
                    <a:lumMod val="50000"/>
                  </a:schemeClr>
                </a:solidFill>
              </a:rPr>
              <a:t>– (</a:t>
            </a:r>
            <a:r>
              <a:rPr lang="en-US" dirty="0">
                <a:solidFill>
                  <a:schemeClr val="accent4">
                    <a:lumMod val="50000"/>
                  </a:schemeClr>
                </a:solidFill>
              </a:rPr>
              <a:t>Measure </a:t>
            </a:r>
            <a:r>
              <a:rPr lang="en-US" dirty="0" smtClean="0">
                <a:solidFill>
                  <a:schemeClr val="accent4">
                    <a:lumMod val="50000"/>
                  </a:schemeClr>
                </a:solidFill>
              </a:rPr>
              <a:t>R with </a:t>
            </a:r>
            <a:r>
              <a:rPr lang="en-US" dirty="0">
                <a:solidFill>
                  <a:schemeClr val="accent4">
                    <a:lumMod val="50000"/>
                  </a:schemeClr>
                </a:solidFill>
              </a:rPr>
              <a:t>an </a:t>
            </a:r>
            <a:r>
              <a:rPr lang="en-US" dirty="0" smtClean="0">
                <a:solidFill>
                  <a:schemeClr val="accent4">
                    <a:lumMod val="50000"/>
                  </a:schemeClr>
                </a:solidFill>
              </a:rPr>
              <a:t>ohmmeter.)</a:t>
            </a:r>
            <a:endParaRPr lang="en-US" dirty="0">
              <a:solidFill>
                <a:schemeClr val="accent4">
                  <a:lumMod val="50000"/>
                </a:schemeClr>
              </a:solidFill>
            </a:endParaRPr>
          </a:p>
          <a:p>
            <a:pPr marL="0" indent="0">
              <a:buNone/>
            </a:pPr>
            <a:r>
              <a:rPr lang="en-US" sz="2400" dirty="0" smtClean="0"/>
              <a:t>  </a:t>
            </a:r>
            <a:r>
              <a:rPr lang="en-US" sz="2400" i="1" dirty="0" smtClean="0"/>
              <a:t>     </a:t>
            </a:r>
            <a:r>
              <a:rPr lang="en-US" sz="2400" i="1" dirty="0"/>
              <a:t>https://www.youtube.com/</a:t>
            </a:r>
            <a:r>
              <a:rPr lang="en-US" sz="2400" i="1" dirty="0" err="1"/>
              <a:t>watch?v</a:t>
            </a:r>
            <a:r>
              <a:rPr lang="en-US" sz="2400" i="1" dirty="0"/>
              <a:t>=8P4oFw6sIzQ</a:t>
            </a:r>
            <a:r>
              <a:rPr lang="en-US" sz="2400" dirty="0" smtClean="0">
                <a:solidFill>
                  <a:schemeClr val="accent4">
                    <a:lumMod val="50000"/>
                  </a:schemeClr>
                </a:solidFill>
              </a:rPr>
              <a:t>– (</a:t>
            </a:r>
            <a:r>
              <a:rPr lang="en-US" sz="2400" dirty="0">
                <a:solidFill>
                  <a:schemeClr val="accent4">
                    <a:lumMod val="50000"/>
                  </a:schemeClr>
                </a:solidFill>
              </a:rPr>
              <a:t>Measure DC </a:t>
            </a:r>
            <a:r>
              <a:rPr lang="en-US" sz="2400" dirty="0" smtClean="0">
                <a:solidFill>
                  <a:schemeClr val="accent4">
                    <a:lumMod val="50000"/>
                  </a:schemeClr>
                </a:solidFill>
              </a:rPr>
              <a:t>V with </a:t>
            </a:r>
            <a:r>
              <a:rPr lang="en-US" sz="2400" dirty="0">
                <a:solidFill>
                  <a:schemeClr val="accent4">
                    <a:lumMod val="50000"/>
                  </a:schemeClr>
                </a:solidFill>
              </a:rPr>
              <a:t>a voltmeter </a:t>
            </a:r>
            <a:r>
              <a:rPr lang="en-US" sz="2400" dirty="0" smtClean="0">
                <a:solidFill>
                  <a:schemeClr val="accent4">
                    <a:lumMod val="50000"/>
                  </a:schemeClr>
                </a:solidFill>
              </a:rPr>
              <a:t>indicator.)</a:t>
            </a:r>
          </a:p>
          <a:p>
            <a:pPr marL="0" indent="0">
              <a:buNone/>
            </a:pPr>
            <a:r>
              <a:rPr lang="fr-FR" sz="2400" i="1" dirty="0" smtClean="0"/>
              <a:t>       </a:t>
            </a:r>
            <a:r>
              <a:rPr lang="fr-FR" sz="2400" i="1" dirty="0"/>
              <a:t>https://</a:t>
            </a:r>
            <a:r>
              <a:rPr lang="fr-FR" sz="2400" i="1" dirty="0" smtClean="0"/>
              <a:t>www.youtube.com/watch?v=8h2SAZ9gkBA </a:t>
            </a:r>
            <a:r>
              <a:rPr lang="fr-FR" sz="2400" dirty="0" smtClean="0">
                <a:solidFill>
                  <a:schemeClr val="accent4">
                    <a:lumMod val="50000"/>
                  </a:schemeClr>
                </a:solidFill>
              </a:rPr>
              <a:t>-</a:t>
            </a:r>
            <a:r>
              <a:rPr lang="fr-FR" sz="2400" dirty="0" smtClean="0">
                <a:solidFill>
                  <a:schemeClr val="accent6">
                    <a:lumMod val="75000"/>
                  </a:schemeClr>
                </a:solidFill>
              </a:rPr>
              <a:t> </a:t>
            </a:r>
            <a:r>
              <a:rPr lang="fr-FR" sz="2400" dirty="0" smtClean="0">
                <a:solidFill>
                  <a:schemeClr val="accent4">
                    <a:lumMod val="50000"/>
                  </a:schemeClr>
                </a:solidFill>
              </a:rPr>
              <a:t>(</a:t>
            </a:r>
            <a:r>
              <a:rPr lang="en-US" sz="2400" dirty="0">
                <a:solidFill>
                  <a:schemeClr val="accent4">
                    <a:lumMod val="50000"/>
                  </a:schemeClr>
                </a:solidFill>
              </a:rPr>
              <a:t>Measure DC </a:t>
            </a:r>
            <a:r>
              <a:rPr lang="en-US" sz="2400" dirty="0" smtClean="0">
                <a:solidFill>
                  <a:schemeClr val="accent4">
                    <a:lumMod val="50000"/>
                  </a:schemeClr>
                </a:solidFill>
              </a:rPr>
              <a:t>I with </a:t>
            </a:r>
            <a:r>
              <a:rPr lang="en-US" sz="2400" dirty="0">
                <a:solidFill>
                  <a:schemeClr val="accent4">
                    <a:lumMod val="50000"/>
                  </a:schemeClr>
                </a:solidFill>
              </a:rPr>
              <a:t>an ammeter </a:t>
            </a:r>
            <a:r>
              <a:rPr lang="en-US" sz="2400" dirty="0" smtClean="0">
                <a:solidFill>
                  <a:schemeClr val="accent4">
                    <a:lumMod val="50000"/>
                  </a:schemeClr>
                </a:solidFill>
              </a:rPr>
              <a:t>indicator</a:t>
            </a:r>
            <a:r>
              <a:rPr lang="fr-FR" sz="2400" dirty="0" smtClean="0">
                <a:solidFill>
                  <a:schemeClr val="accent4">
                    <a:lumMod val="50000"/>
                  </a:schemeClr>
                </a:solidFill>
              </a:rPr>
              <a:t>.)</a:t>
            </a:r>
            <a:endParaRPr lang="fr-FR" sz="2400" dirty="0">
              <a:solidFill>
                <a:schemeClr val="accent4">
                  <a:lumMod val="50000"/>
                </a:schemeClr>
              </a:solidFill>
            </a:endParaRPr>
          </a:p>
        </p:txBody>
      </p:sp>
      <p:sp>
        <p:nvSpPr>
          <p:cNvPr id="4" name="Footer Placeholder 3"/>
          <p:cNvSpPr>
            <a:spLocks noGrp="1"/>
          </p:cNvSpPr>
          <p:nvPr>
            <p:ph type="ftr" sz="quarter" idx="11"/>
          </p:nvPr>
        </p:nvSpPr>
        <p:spPr>
          <a:xfrm>
            <a:off x="-252844" y="6365298"/>
            <a:ext cx="4114800" cy="365125"/>
          </a:xfrm>
        </p:spPr>
        <p:txBody>
          <a:bodyPr/>
          <a:lstStyle/>
          <a:p>
            <a:r>
              <a:rPr lang="en-US" dirty="0" smtClean="0"/>
              <a:t>EECT 101-50C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20</a:t>
            </a:fld>
            <a:endParaRPr lang="en-US"/>
          </a:p>
        </p:txBody>
      </p:sp>
    </p:spTree>
    <p:extLst>
      <p:ext uri="{BB962C8B-B14F-4D97-AF65-F5344CB8AC3E}">
        <p14:creationId xmlns:p14="http://schemas.microsoft.com/office/powerpoint/2010/main" val="2408548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5400" dirty="0">
                <a:solidFill>
                  <a:srgbClr val="FFC000">
                    <a:lumMod val="50000"/>
                  </a:srgbClr>
                </a:solidFill>
              </a:rPr>
              <a:t>Lab 3 – Resistors and Multisim</a:t>
            </a:r>
            <a:endParaRPr lang="en-US" dirty="0"/>
          </a:p>
        </p:txBody>
      </p:sp>
      <p:sp>
        <p:nvSpPr>
          <p:cNvPr id="3" name="Footer Placeholder 2"/>
          <p:cNvSpPr>
            <a:spLocks noGrp="1"/>
          </p:cNvSpPr>
          <p:nvPr>
            <p:ph type="ftr" sz="quarter" idx="11"/>
          </p:nvPr>
        </p:nvSpPr>
        <p:spPr/>
        <p:txBody>
          <a:bodyPr/>
          <a:lstStyle/>
          <a:p>
            <a:r>
              <a:rPr lang="en-US" smtClean="0"/>
              <a:t>EECT 101 Lab Notebook</a:t>
            </a:r>
            <a:endParaRPr lang="en-US"/>
          </a:p>
        </p:txBody>
      </p:sp>
      <p:sp>
        <p:nvSpPr>
          <p:cNvPr id="4" name="Slide Number Placeholder 3"/>
          <p:cNvSpPr>
            <a:spLocks noGrp="1"/>
          </p:cNvSpPr>
          <p:nvPr>
            <p:ph type="sldNum" sz="quarter" idx="12"/>
          </p:nvPr>
        </p:nvSpPr>
        <p:spPr/>
        <p:txBody>
          <a:bodyPr/>
          <a:lstStyle/>
          <a:p>
            <a:fld id="{B205E3D1-8C80-40C9-AABD-810F903285A1}" type="slidenum">
              <a:rPr lang="en-US" smtClean="0"/>
              <a:t>21</a:t>
            </a:fld>
            <a:endParaRPr lang="en-US"/>
          </a:p>
        </p:txBody>
      </p:sp>
      <p:sp>
        <p:nvSpPr>
          <p:cNvPr id="6" name="Rectangle 5"/>
          <p:cNvSpPr/>
          <p:nvPr/>
        </p:nvSpPr>
        <p:spPr>
          <a:xfrm>
            <a:off x="299603" y="1458496"/>
            <a:ext cx="11592793" cy="3416320"/>
          </a:xfrm>
          <a:prstGeom prst="rect">
            <a:avLst/>
          </a:prstGeom>
        </p:spPr>
        <p:txBody>
          <a:bodyPr wrap="square">
            <a:spAutoFit/>
          </a:bodyPr>
          <a:lstStyle/>
          <a:p>
            <a:pPr algn="ctr"/>
            <a:r>
              <a:rPr lang="en-US" sz="2400" b="1" dirty="0">
                <a:solidFill>
                  <a:schemeClr val="accent4">
                    <a:lumMod val="50000"/>
                  </a:schemeClr>
                </a:solidFill>
              </a:rPr>
              <a:t>Procedure</a:t>
            </a:r>
          </a:p>
          <a:p>
            <a:endParaRPr lang="en-US" sz="2400" dirty="0">
              <a:solidFill>
                <a:schemeClr val="accent4">
                  <a:lumMod val="50000"/>
                </a:schemeClr>
              </a:solidFill>
            </a:endParaRPr>
          </a:p>
          <a:p>
            <a:pPr marL="342900" indent="-342900">
              <a:buAutoNum type="arabicPeriod"/>
            </a:pPr>
            <a:r>
              <a:rPr lang="en-US" sz="2400" dirty="0" smtClean="0">
                <a:solidFill>
                  <a:schemeClr val="accent4">
                    <a:lumMod val="50000"/>
                  </a:schemeClr>
                </a:solidFill>
              </a:rPr>
              <a:t>Learn and understand all of the different ways Multisim can be utilized.</a:t>
            </a:r>
            <a:endParaRPr lang="en-US" sz="2400" dirty="0">
              <a:solidFill>
                <a:schemeClr val="accent4">
                  <a:lumMod val="50000"/>
                </a:schemeClr>
              </a:solidFill>
            </a:endParaRPr>
          </a:p>
          <a:p>
            <a:pPr marL="342900" indent="-342900">
              <a:buAutoNum type="arabicPeriod"/>
            </a:pPr>
            <a:endParaRPr lang="en-US" sz="2400" dirty="0">
              <a:solidFill>
                <a:schemeClr val="accent4">
                  <a:lumMod val="50000"/>
                </a:schemeClr>
              </a:solidFill>
            </a:endParaRPr>
          </a:p>
          <a:p>
            <a:pPr marL="342900" indent="-342900">
              <a:buAutoNum type="arabicPeriod"/>
            </a:pPr>
            <a:r>
              <a:rPr lang="en-US" sz="2400" dirty="0" smtClean="0">
                <a:solidFill>
                  <a:schemeClr val="accent4">
                    <a:lumMod val="50000"/>
                  </a:schemeClr>
                </a:solidFill>
              </a:rPr>
              <a:t>Using the same value of resistors from the previous lab, create multiple circuits.</a:t>
            </a:r>
            <a:endParaRPr lang="en-US" sz="2400" dirty="0">
              <a:solidFill>
                <a:schemeClr val="accent4">
                  <a:lumMod val="50000"/>
                </a:schemeClr>
              </a:solidFill>
            </a:endParaRPr>
          </a:p>
          <a:p>
            <a:pPr marL="342900" indent="-342900">
              <a:buAutoNum type="arabicPeriod"/>
            </a:pPr>
            <a:endParaRPr lang="en-US" sz="2400" dirty="0">
              <a:solidFill>
                <a:schemeClr val="accent4">
                  <a:lumMod val="50000"/>
                </a:schemeClr>
              </a:solidFill>
            </a:endParaRPr>
          </a:p>
          <a:p>
            <a:pPr marL="342900" indent="-342900">
              <a:buAutoNum type="arabicPeriod"/>
            </a:pPr>
            <a:r>
              <a:rPr lang="en-US" sz="2400" dirty="0" smtClean="0">
                <a:solidFill>
                  <a:schemeClr val="accent4">
                    <a:lumMod val="50000"/>
                  </a:schemeClr>
                </a:solidFill>
              </a:rPr>
              <a:t>Take readings from each circuit made recording V, R, and I.</a:t>
            </a:r>
            <a:endParaRPr lang="en-US" sz="2400" dirty="0">
              <a:solidFill>
                <a:schemeClr val="accent4">
                  <a:lumMod val="50000"/>
                </a:schemeClr>
              </a:solidFill>
            </a:endParaRPr>
          </a:p>
          <a:p>
            <a:pPr marL="342900" indent="-342900">
              <a:buAutoNum type="arabicPeriod"/>
            </a:pPr>
            <a:endParaRPr lang="en-US" sz="2400" dirty="0">
              <a:solidFill>
                <a:schemeClr val="accent4">
                  <a:lumMod val="50000"/>
                </a:schemeClr>
              </a:solidFill>
            </a:endParaRPr>
          </a:p>
          <a:p>
            <a:pPr marL="342900" indent="-342900">
              <a:buAutoNum type="arabicPeriod"/>
            </a:pPr>
            <a:r>
              <a:rPr lang="en-US" sz="2400" dirty="0" smtClean="0">
                <a:solidFill>
                  <a:schemeClr val="accent4">
                    <a:lumMod val="50000"/>
                  </a:schemeClr>
                </a:solidFill>
              </a:rPr>
              <a:t>Compare the result from </a:t>
            </a:r>
            <a:r>
              <a:rPr lang="en-US" sz="2400" dirty="0" err="1" smtClean="0">
                <a:solidFill>
                  <a:schemeClr val="accent4">
                    <a:lumMod val="50000"/>
                  </a:schemeClr>
                </a:solidFill>
              </a:rPr>
              <a:t>multisim</a:t>
            </a:r>
            <a:r>
              <a:rPr lang="en-US" sz="2400" dirty="0" smtClean="0">
                <a:solidFill>
                  <a:schemeClr val="accent4">
                    <a:lumMod val="50000"/>
                  </a:schemeClr>
                </a:solidFill>
              </a:rPr>
              <a:t> to the results received from Lab 2.</a:t>
            </a:r>
            <a:endParaRPr lang="en-US" sz="2400" dirty="0">
              <a:solidFill>
                <a:schemeClr val="accent4">
                  <a:lumMod val="50000"/>
                </a:schemeClr>
              </a:solidFill>
            </a:endParaRPr>
          </a:p>
        </p:txBody>
      </p:sp>
    </p:spTree>
    <p:extLst>
      <p:ext uri="{BB962C8B-B14F-4D97-AF65-F5344CB8AC3E}">
        <p14:creationId xmlns:p14="http://schemas.microsoft.com/office/powerpoint/2010/main" val="950106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a:bodyPr>
          <a:lstStyle/>
          <a:p>
            <a:pPr algn="ctr"/>
            <a:r>
              <a:rPr lang="en-US" sz="4000" dirty="0">
                <a:solidFill>
                  <a:schemeClr val="accent4">
                    <a:lumMod val="50000"/>
                  </a:schemeClr>
                </a:solidFill>
              </a:rPr>
              <a:t>Lab 3 – Resistors and </a:t>
            </a:r>
            <a:r>
              <a:rPr lang="en-US" sz="4000" dirty="0" smtClean="0">
                <a:solidFill>
                  <a:schemeClr val="accent4">
                    <a:lumMod val="50000"/>
                  </a:schemeClr>
                </a:solidFill>
              </a:rPr>
              <a:t>Multisim</a:t>
            </a:r>
            <a:endParaRPr lang="en-US" sz="4000" dirty="0">
              <a:solidFill>
                <a:schemeClr val="accent4">
                  <a:lumMod val="50000"/>
                </a:schemeClr>
              </a:solidFill>
            </a:endParaRPr>
          </a:p>
        </p:txBody>
      </p:sp>
      <p:sp>
        <p:nvSpPr>
          <p:cNvPr id="4" name="Footer Placeholder 3"/>
          <p:cNvSpPr>
            <a:spLocks noGrp="1"/>
          </p:cNvSpPr>
          <p:nvPr>
            <p:ph type="ftr" sz="quarter" idx="11"/>
          </p:nvPr>
        </p:nvSpPr>
        <p:spPr>
          <a:xfrm>
            <a:off x="838200" y="6339639"/>
            <a:ext cx="2145632" cy="365125"/>
          </a:xfrm>
        </p:spPr>
        <p:txBody>
          <a:bodyPr/>
          <a:lstStyle/>
          <a:p>
            <a:pPr algn="l"/>
            <a:r>
              <a:rPr lang="en-US" dirty="0"/>
              <a:t>EECT 101-50C Lab Notebook</a:t>
            </a:r>
          </a:p>
        </p:txBody>
      </p:sp>
      <p:sp>
        <p:nvSpPr>
          <p:cNvPr id="5" name="Slide Number Placeholder 4"/>
          <p:cNvSpPr>
            <a:spLocks noGrp="1"/>
          </p:cNvSpPr>
          <p:nvPr>
            <p:ph type="sldNum" sz="quarter" idx="12"/>
          </p:nvPr>
        </p:nvSpPr>
        <p:spPr/>
        <p:txBody>
          <a:bodyPr/>
          <a:lstStyle/>
          <a:p>
            <a:fld id="{B205E3D1-8C80-40C9-AABD-810F903285A1}" type="slidenum">
              <a:rPr lang="en-US" smtClean="0"/>
              <a:t>22</a:t>
            </a:fld>
            <a:endParaRPr lang="en-US"/>
          </a:p>
        </p:txBody>
      </p:sp>
      <p:sp>
        <p:nvSpPr>
          <p:cNvPr id="6" name="Content Placeholder 5"/>
          <p:cNvSpPr>
            <a:spLocks noGrp="1"/>
          </p:cNvSpPr>
          <p:nvPr>
            <p:ph idx="1"/>
          </p:nvPr>
        </p:nvSpPr>
        <p:spPr>
          <a:xfrm>
            <a:off x="838200" y="1013254"/>
            <a:ext cx="10515600" cy="5163709"/>
          </a:xfrm>
        </p:spPr>
        <p:txBody>
          <a:bodyPr/>
          <a:lstStyle/>
          <a:p>
            <a:pPr marL="0" indent="0" algn="ctr">
              <a:buNone/>
            </a:pPr>
            <a:r>
              <a:rPr lang="en-US" b="1" dirty="0" smtClean="0">
                <a:solidFill>
                  <a:schemeClr val="accent4">
                    <a:lumMod val="50000"/>
                  </a:schemeClr>
                </a:solidFill>
              </a:rPr>
              <a:t>Multisim</a:t>
            </a:r>
          </a:p>
          <a:p>
            <a:pPr marL="0" indent="0" algn="ctr">
              <a:buNone/>
            </a:pPr>
            <a:r>
              <a:rPr lang="en-US" dirty="0" smtClean="0">
                <a:solidFill>
                  <a:schemeClr val="accent4">
                    <a:lumMod val="50000"/>
                  </a:schemeClr>
                </a:solidFill>
              </a:rPr>
              <a:t>Series R</a:t>
            </a:r>
            <a:r>
              <a:rPr lang="en-US" sz="1800" dirty="0" smtClean="0">
                <a:solidFill>
                  <a:schemeClr val="accent4">
                    <a:lumMod val="50000"/>
                  </a:schemeClr>
                </a:solidFill>
              </a:rPr>
              <a:t>1, </a:t>
            </a:r>
            <a:r>
              <a:rPr lang="en-US" dirty="0" smtClean="0">
                <a:solidFill>
                  <a:schemeClr val="accent4">
                    <a:lumMod val="50000"/>
                  </a:schemeClr>
                </a:solidFill>
              </a:rPr>
              <a:t>R</a:t>
            </a:r>
            <a:r>
              <a:rPr lang="en-US" sz="1800" dirty="0" smtClean="0">
                <a:solidFill>
                  <a:schemeClr val="accent4">
                    <a:lumMod val="50000"/>
                  </a:schemeClr>
                </a:solidFill>
              </a:rPr>
              <a:t>2</a:t>
            </a:r>
            <a:r>
              <a:rPr lang="en-US" sz="1600" dirty="0" smtClean="0">
                <a:solidFill>
                  <a:schemeClr val="accent4">
                    <a:lumMod val="50000"/>
                  </a:schemeClr>
                </a:solidFill>
              </a:rPr>
              <a:t>, </a:t>
            </a:r>
            <a:r>
              <a:rPr lang="en-US" dirty="0" smtClean="0">
                <a:solidFill>
                  <a:schemeClr val="accent4">
                    <a:lumMod val="50000"/>
                  </a:schemeClr>
                </a:solidFill>
              </a:rPr>
              <a:t>R</a:t>
            </a:r>
            <a:r>
              <a:rPr lang="en-US" sz="1800" dirty="0" smtClean="0">
                <a:solidFill>
                  <a:schemeClr val="accent4">
                    <a:lumMod val="50000"/>
                  </a:schemeClr>
                </a:solidFill>
              </a:rPr>
              <a:t>3</a:t>
            </a:r>
            <a:endParaRPr lang="en-US" sz="1800" dirty="0">
              <a:solidFill>
                <a:schemeClr val="accent4">
                  <a:lumMod val="50000"/>
                </a:schemeClr>
              </a:solidFill>
            </a:endParaRPr>
          </a:p>
          <a:p>
            <a:pPr marL="0" indent="0">
              <a:buNone/>
            </a:pPr>
            <a:endParaRPr lang="en-US" dirty="0"/>
          </a:p>
          <a:p>
            <a:pPr marL="0" indent="0">
              <a:buNone/>
            </a:pPr>
            <a:endParaRPr lang="en-US" dirty="0"/>
          </a:p>
        </p:txBody>
      </p:sp>
      <p:pic>
        <p:nvPicPr>
          <p:cNvPr id="9" name="Picture 8"/>
          <p:cNvPicPr>
            <a:picLocks noChangeAspect="1"/>
          </p:cNvPicPr>
          <p:nvPr/>
        </p:nvPicPr>
        <p:blipFill>
          <a:blip r:embed="rId2"/>
          <a:stretch>
            <a:fillRect/>
          </a:stretch>
        </p:blipFill>
        <p:spPr>
          <a:xfrm>
            <a:off x="98348" y="2414375"/>
            <a:ext cx="3953589" cy="3670412"/>
          </a:xfrm>
          <a:prstGeom prst="rect">
            <a:avLst/>
          </a:prstGeom>
        </p:spPr>
      </p:pic>
      <p:pic>
        <p:nvPicPr>
          <p:cNvPr id="10" name="Picture 9"/>
          <p:cNvPicPr>
            <a:picLocks noChangeAspect="1"/>
          </p:cNvPicPr>
          <p:nvPr/>
        </p:nvPicPr>
        <p:blipFill>
          <a:blip r:embed="rId3"/>
          <a:stretch>
            <a:fillRect/>
          </a:stretch>
        </p:blipFill>
        <p:spPr>
          <a:xfrm>
            <a:off x="4144177" y="2414375"/>
            <a:ext cx="3619664" cy="3583028"/>
          </a:xfrm>
          <a:prstGeom prst="rect">
            <a:avLst/>
          </a:prstGeom>
        </p:spPr>
      </p:pic>
      <p:pic>
        <p:nvPicPr>
          <p:cNvPr id="11" name="Picture 10"/>
          <p:cNvPicPr>
            <a:picLocks noChangeAspect="1"/>
          </p:cNvPicPr>
          <p:nvPr/>
        </p:nvPicPr>
        <p:blipFill>
          <a:blip r:embed="rId4"/>
          <a:stretch>
            <a:fillRect/>
          </a:stretch>
        </p:blipFill>
        <p:spPr>
          <a:xfrm>
            <a:off x="8147221" y="2414376"/>
            <a:ext cx="3774001" cy="3581282"/>
          </a:xfrm>
          <a:prstGeom prst="rect">
            <a:avLst/>
          </a:prstGeom>
        </p:spPr>
      </p:pic>
      <p:sp>
        <p:nvSpPr>
          <p:cNvPr id="12" name="TextBox 11"/>
          <p:cNvSpPr txBox="1"/>
          <p:nvPr/>
        </p:nvSpPr>
        <p:spPr>
          <a:xfrm>
            <a:off x="1846272" y="1882367"/>
            <a:ext cx="359394" cy="369332"/>
          </a:xfrm>
          <a:prstGeom prst="rect">
            <a:avLst/>
          </a:prstGeom>
          <a:noFill/>
        </p:spPr>
        <p:txBody>
          <a:bodyPr wrap="none" rtlCol="0">
            <a:spAutoFit/>
          </a:bodyPr>
          <a:lstStyle/>
          <a:p>
            <a:r>
              <a:rPr lang="en-US" b="1" dirty="0" smtClean="0"/>
              <a:t>IT</a:t>
            </a:r>
            <a:endParaRPr lang="en-US" b="1" dirty="0"/>
          </a:p>
        </p:txBody>
      </p:sp>
      <p:sp>
        <p:nvSpPr>
          <p:cNvPr id="13" name="TextBox 12"/>
          <p:cNvSpPr txBox="1"/>
          <p:nvPr/>
        </p:nvSpPr>
        <p:spPr>
          <a:xfrm>
            <a:off x="5882960" y="1973648"/>
            <a:ext cx="426079" cy="369332"/>
          </a:xfrm>
          <a:prstGeom prst="rect">
            <a:avLst/>
          </a:prstGeom>
          <a:noFill/>
        </p:spPr>
        <p:txBody>
          <a:bodyPr wrap="none" rtlCol="0">
            <a:spAutoFit/>
          </a:bodyPr>
          <a:lstStyle/>
          <a:p>
            <a:r>
              <a:rPr lang="en-US" b="1" dirty="0" smtClean="0"/>
              <a:t>RT</a:t>
            </a:r>
            <a:endParaRPr lang="en-US" b="1" dirty="0"/>
          </a:p>
        </p:txBody>
      </p:sp>
      <p:sp>
        <p:nvSpPr>
          <p:cNvPr id="14" name="TextBox 13"/>
          <p:cNvSpPr txBox="1"/>
          <p:nvPr/>
        </p:nvSpPr>
        <p:spPr>
          <a:xfrm>
            <a:off x="9579580" y="1953738"/>
            <a:ext cx="556563" cy="369332"/>
          </a:xfrm>
          <a:prstGeom prst="rect">
            <a:avLst/>
          </a:prstGeom>
          <a:noFill/>
        </p:spPr>
        <p:txBody>
          <a:bodyPr wrap="none" rtlCol="0">
            <a:spAutoFit/>
          </a:bodyPr>
          <a:lstStyle/>
          <a:p>
            <a:r>
              <a:rPr lang="en-US" b="1" dirty="0" smtClean="0"/>
              <a:t>V</a:t>
            </a:r>
            <a:r>
              <a:rPr lang="en-US" sz="1200" b="1" dirty="0" smtClean="0"/>
              <a:t>123</a:t>
            </a:r>
            <a:endParaRPr lang="en-US" sz="1200" b="1" dirty="0"/>
          </a:p>
        </p:txBody>
      </p:sp>
    </p:spTree>
    <p:extLst>
      <p:ext uri="{BB962C8B-B14F-4D97-AF65-F5344CB8AC3E}">
        <p14:creationId xmlns:p14="http://schemas.microsoft.com/office/powerpoint/2010/main" val="1590949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a:bodyPr>
          <a:lstStyle/>
          <a:p>
            <a:pPr algn="ctr"/>
            <a:r>
              <a:rPr lang="en-US" sz="4000" dirty="0">
                <a:solidFill>
                  <a:schemeClr val="accent4">
                    <a:lumMod val="50000"/>
                  </a:schemeClr>
                </a:solidFill>
              </a:rPr>
              <a:t>Lab 3 – Resistors and </a:t>
            </a:r>
            <a:r>
              <a:rPr lang="en-US" sz="4000" dirty="0" smtClean="0">
                <a:solidFill>
                  <a:schemeClr val="accent4">
                    <a:lumMod val="50000"/>
                  </a:schemeClr>
                </a:solidFill>
              </a:rPr>
              <a:t>Multisim</a:t>
            </a:r>
            <a:endParaRPr lang="en-US" sz="4000" dirty="0">
              <a:solidFill>
                <a:schemeClr val="accent4">
                  <a:lumMod val="50000"/>
                </a:schemeClr>
              </a:solidFill>
            </a:endParaRPr>
          </a:p>
        </p:txBody>
      </p:sp>
      <p:sp>
        <p:nvSpPr>
          <p:cNvPr id="4" name="Footer Placeholder 3"/>
          <p:cNvSpPr>
            <a:spLocks noGrp="1"/>
          </p:cNvSpPr>
          <p:nvPr>
            <p:ph type="ftr" sz="quarter" idx="11"/>
          </p:nvPr>
        </p:nvSpPr>
        <p:spPr>
          <a:xfrm>
            <a:off x="838200" y="6339639"/>
            <a:ext cx="2145632" cy="365125"/>
          </a:xfrm>
        </p:spPr>
        <p:txBody>
          <a:bodyPr/>
          <a:lstStyle/>
          <a:p>
            <a:pPr algn="l"/>
            <a:r>
              <a:rPr lang="en-US" dirty="0"/>
              <a:t>EECT 101-50C Lab Notebook</a:t>
            </a:r>
          </a:p>
        </p:txBody>
      </p:sp>
      <p:sp>
        <p:nvSpPr>
          <p:cNvPr id="5" name="Slide Number Placeholder 4"/>
          <p:cNvSpPr>
            <a:spLocks noGrp="1"/>
          </p:cNvSpPr>
          <p:nvPr>
            <p:ph type="sldNum" sz="quarter" idx="12"/>
          </p:nvPr>
        </p:nvSpPr>
        <p:spPr/>
        <p:txBody>
          <a:bodyPr/>
          <a:lstStyle/>
          <a:p>
            <a:fld id="{B205E3D1-8C80-40C9-AABD-810F903285A1}" type="slidenum">
              <a:rPr lang="en-US" smtClean="0"/>
              <a:t>23</a:t>
            </a:fld>
            <a:endParaRPr lang="en-US"/>
          </a:p>
        </p:txBody>
      </p:sp>
      <p:sp>
        <p:nvSpPr>
          <p:cNvPr id="6" name="Content Placeholder 5"/>
          <p:cNvSpPr>
            <a:spLocks noGrp="1"/>
          </p:cNvSpPr>
          <p:nvPr>
            <p:ph idx="1"/>
          </p:nvPr>
        </p:nvSpPr>
        <p:spPr>
          <a:xfrm>
            <a:off x="838200" y="1013254"/>
            <a:ext cx="10515600" cy="5163709"/>
          </a:xfrm>
        </p:spPr>
        <p:txBody>
          <a:bodyPr/>
          <a:lstStyle/>
          <a:p>
            <a:pPr marL="0" indent="0" algn="ctr">
              <a:buNone/>
            </a:pPr>
            <a:r>
              <a:rPr lang="en-US" b="1" dirty="0" smtClean="0">
                <a:solidFill>
                  <a:schemeClr val="accent4">
                    <a:lumMod val="50000"/>
                  </a:schemeClr>
                </a:solidFill>
              </a:rPr>
              <a:t>Multisim</a:t>
            </a:r>
          </a:p>
          <a:p>
            <a:pPr marL="0" indent="0" algn="ctr">
              <a:buNone/>
            </a:pPr>
            <a:r>
              <a:rPr lang="en-US" dirty="0" smtClean="0">
                <a:solidFill>
                  <a:schemeClr val="accent4">
                    <a:lumMod val="50000"/>
                  </a:schemeClr>
                </a:solidFill>
              </a:rPr>
              <a:t>Series R</a:t>
            </a:r>
            <a:r>
              <a:rPr lang="en-US" sz="1800" dirty="0" smtClean="0">
                <a:solidFill>
                  <a:schemeClr val="accent4">
                    <a:lumMod val="50000"/>
                  </a:schemeClr>
                </a:solidFill>
              </a:rPr>
              <a:t>1, </a:t>
            </a:r>
            <a:r>
              <a:rPr lang="en-US" dirty="0" smtClean="0">
                <a:solidFill>
                  <a:schemeClr val="accent4">
                    <a:lumMod val="50000"/>
                  </a:schemeClr>
                </a:solidFill>
              </a:rPr>
              <a:t>R</a:t>
            </a:r>
            <a:r>
              <a:rPr lang="en-US" sz="1800" dirty="0" smtClean="0">
                <a:solidFill>
                  <a:schemeClr val="accent4">
                    <a:lumMod val="50000"/>
                  </a:schemeClr>
                </a:solidFill>
              </a:rPr>
              <a:t>2</a:t>
            </a:r>
            <a:r>
              <a:rPr lang="en-US" sz="1600" dirty="0" smtClean="0">
                <a:solidFill>
                  <a:schemeClr val="accent4">
                    <a:lumMod val="50000"/>
                  </a:schemeClr>
                </a:solidFill>
              </a:rPr>
              <a:t>, </a:t>
            </a:r>
            <a:r>
              <a:rPr lang="en-US" dirty="0" smtClean="0">
                <a:solidFill>
                  <a:schemeClr val="accent4">
                    <a:lumMod val="50000"/>
                  </a:schemeClr>
                </a:solidFill>
              </a:rPr>
              <a:t>R</a:t>
            </a:r>
            <a:r>
              <a:rPr lang="en-US" sz="1800" dirty="0" smtClean="0">
                <a:solidFill>
                  <a:schemeClr val="accent4">
                    <a:lumMod val="50000"/>
                  </a:schemeClr>
                </a:solidFill>
              </a:rPr>
              <a:t>3, </a:t>
            </a:r>
            <a:r>
              <a:rPr lang="en-US" dirty="0" smtClean="0">
                <a:solidFill>
                  <a:schemeClr val="accent4">
                    <a:lumMod val="50000"/>
                  </a:schemeClr>
                </a:solidFill>
              </a:rPr>
              <a:t>R</a:t>
            </a:r>
            <a:r>
              <a:rPr lang="en-US" sz="1800" dirty="0" smtClean="0">
                <a:solidFill>
                  <a:schemeClr val="accent4">
                    <a:lumMod val="50000"/>
                  </a:schemeClr>
                </a:solidFill>
              </a:rPr>
              <a:t>4, </a:t>
            </a:r>
            <a:r>
              <a:rPr lang="en-US" dirty="0" smtClean="0">
                <a:solidFill>
                  <a:schemeClr val="accent4">
                    <a:lumMod val="50000"/>
                  </a:schemeClr>
                </a:solidFill>
              </a:rPr>
              <a:t>R</a:t>
            </a:r>
            <a:r>
              <a:rPr lang="en-US" sz="1800" dirty="0" smtClean="0">
                <a:solidFill>
                  <a:schemeClr val="accent4">
                    <a:lumMod val="50000"/>
                  </a:schemeClr>
                </a:solidFill>
              </a:rPr>
              <a:t>5</a:t>
            </a:r>
            <a:endParaRPr lang="en-US" sz="1800" dirty="0">
              <a:solidFill>
                <a:schemeClr val="accent4">
                  <a:lumMod val="50000"/>
                </a:schemeClr>
              </a:solidFill>
            </a:endParaRPr>
          </a:p>
          <a:p>
            <a:pPr marL="0" indent="0">
              <a:buNone/>
            </a:pPr>
            <a:endParaRPr lang="en-US" dirty="0"/>
          </a:p>
          <a:p>
            <a:pPr marL="0" indent="0">
              <a:buNone/>
            </a:pPr>
            <a:endParaRPr lang="en-US" dirty="0"/>
          </a:p>
        </p:txBody>
      </p:sp>
      <p:sp>
        <p:nvSpPr>
          <p:cNvPr id="12" name="TextBox 11"/>
          <p:cNvSpPr txBox="1"/>
          <p:nvPr/>
        </p:nvSpPr>
        <p:spPr>
          <a:xfrm>
            <a:off x="2359720" y="1783217"/>
            <a:ext cx="359394" cy="369332"/>
          </a:xfrm>
          <a:prstGeom prst="rect">
            <a:avLst/>
          </a:prstGeom>
          <a:noFill/>
        </p:spPr>
        <p:txBody>
          <a:bodyPr wrap="none" rtlCol="0">
            <a:spAutoFit/>
          </a:bodyPr>
          <a:lstStyle/>
          <a:p>
            <a:r>
              <a:rPr lang="en-US" b="1" dirty="0" smtClean="0"/>
              <a:t>IT</a:t>
            </a:r>
            <a:endParaRPr lang="en-US" b="1" dirty="0"/>
          </a:p>
        </p:txBody>
      </p:sp>
      <p:sp>
        <p:nvSpPr>
          <p:cNvPr id="13" name="TextBox 12"/>
          <p:cNvSpPr txBox="1"/>
          <p:nvPr/>
        </p:nvSpPr>
        <p:spPr>
          <a:xfrm>
            <a:off x="8397560" y="1799927"/>
            <a:ext cx="426079" cy="369332"/>
          </a:xfrm>
          <a:prstGeom prst="rect">
            <a:avLst/>
          </a:prstGeom>
          <a:noFill/>
        </p:spPr>
        <p:txBody>
          <a:bodyPr wrap="none" rtlCol="0">
            <a:spAutoFit/>
          </a:bodyPr>
          <a:lstStyle/>
          <a:p>
            <a:r>
              <a:rPr lang="en-US" b="1" dirty="0" smtClean="0"/>
              <a:t>RT</a:t>
            </a:r>
            <a:endParaRPr lang="en-US" b="1" dirty="0"/>
          </a:p>
        </p:txBody>
      </p:sp>
      <p:pic>
        <p:nvPicPr>
          <p:cNvPr id="3" name="Picture 2"/>
          <p:cNvPicPr>
            <a:picLocks noChangeAspect="1"/>
          </p:cNvPicPr>
          <p:nvPr/>
        </p:nvPicPr>
        <p:blipFill>
          <a:blip r:embed="rId2"/>
          <a:stretch>
            <a:fillRect/>
          </a:stretch>
        </p:blipFill>
        <p:spPr>
          <a:xfrm>
            <a:off x="187994" y="2147270"/>
            <a:ext cx="4702847" cy="3437841"/>
          </a:xfrm>
          <a:prstGeom prst="rect">
            <a:avLst/>
          </a:prstGeom>
        </p:spPr>
      </p:pic>
      <p:pic>
        <p:nvPicPr>
          <p:cNvPr id="8" name="Picture 7"/>
          <p:cNvPicPr>
            <a:picLocks noChangeAspect="1"/>
          </p:cNvPicPr>
          <p:nvPr/>
        </p:nvPicPr>
        <p:blipFill>
          <a:blip r:embed="rId3"/>
          <a:stretch>
            <a:fillRect/>
          </a:stretch>
        </p:blipFill>
        <p:spPr>
          <a:xfrm>
            <a:off x="6378953" y="2147269"/>
            <a:ext cx="4469936" cy="3437841"/>
          </a:xfrm>
          <a:prstGeom prst="rect">
            <a:avLst/>
          </a:prstGeom>
        </p:spPr>
      </p:pic>
    </p:spTree>
    <p:extLst>
      <p:ext uri="{BB962C8B-B14F-4D97-AF65-F5344CB8AC3E}">
        <p14:creationId xmlns:p14="http://schemas.microsoft.com/office/powerpoint/2010/main" val="1365493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a:bodyPr>
          <a:lstStyle/>
          <a:p>
            <a:pPr algn="ctr"/>
            <a:r>
              <a:rPr lang="en-US" sz="4000" dirty="0">
                <a:solidFill>
                  <a:schemeClr val="accent4">
                    <a:lumMod val="50000"/>
                  </a:schemeClr>
                </a:solidFill>
              </a:rPr>
              <a:t>Lab 3 – Resistors and </a:t>
            </a:r>
            <a:r>
              <a:rPr lang="en-US" sz="4000" dirty="0" smtClean="0">
                <a:solidFill>
                  <a:schemeClr val="accent4">
                    <a:lumMod val="50000"/>
                  </a:schemeClr>
                </a:solidFill>
              </a:rPr>
              <a:t>Multisim</a:t>
            </a:r>
            <a:endParaRPr lang="en-US" sz="4000" dirty="0">
              <a:solidFill>
                <a:schemeClr val="accent4">
                  <a:lumMod val="50000"/>
                </a:schemeClr>
              </a:solidFill>
            </a:endParaRPr>
          </a:p>
        </p:txBody>
      </p:sp>
      <p:sp>
        <p:nvSpPr>
          <p:cNvPr id="4" name="Footer Placeholder 3"/>
          <p:cNvSpPr>
            <a:spLocks noGrp="1"/>
          </p:cNvSpPr>
          <p:nvPr>
            <p:ph type="ftr" sz="quarter" idx="11"/>
          </p:nvPr>
        </p:nvSpPr>
        <p:spPr>
          <a:xfrm>
            <a:off x="838200" y="6339639"/>
            <a:ext cx="2145632" cy="365125"/>
          </a:xfrm>
        </p:spPr>
        <p:txBody>
          <a:bodyPr/>
          <a:lstStyle/>
          <a:p>
            <a:pPr algn="l"/>
            <a:r>
              <a:rPr lang="en-US" dirty="0"/>
              <a:t>EECT 101-50C Lab Notebook</a:t>
            </a:r>
          </a:p>
        </p:txBody>
      </p:sp>
      <p:sp>
        <p:nvSpPr>
          <p:cNvPr id="5" name="Slide Number Placeholder 4"/>
          <p:cNvSpPr>
            <a:spLocks noGrp="1"/>
          </p:cNvSpPr>
          <p:nvPr>
            <p:ph type="sldNum" sz="quarter" idx="12"/>
          </p:nvPr>
        </p:nvSpPr>
        <p:spPr/>
        <p:txBody>
          <a:bodyPr/>
          <a:lstStyle/>
          <a:p>
            <a:fld id="{B205E3D1-8C80-40C9-AABD-810F903285A1}" type="slidenum">
              <a:rPr lang="en-US" smtClean="0"/>
              <a:t>24</a:t>
            </a:fld>
            <a:endParaRPr lang="en-US"/>
          </a:p>
        </p:txBody>
      </p:sp>
      <p:sp>
        <p:nvSpPr>
          <p:cNvPr id="6" name="Content Placeholder 5"/>
          <p:cNvSpPr>
            <a:spLocks noGrp="1"/>
          </p:cNvSpPr>
          <p:nvPr>
            <p:ph idx="1"/>
          </p:nvPr>
        </p:nvSpPr>
        <p:spPr>
          <a:xfrm>
            <a:off x="838200" y="1013254"/>
            <a:ext cx="10515600" cy="5163709"/>
          </a:xfrm>
        </p:spPr>
        <p:txBody>
          <a:bodyPr/>
          <a:lstStyle/>
          <a:p>
            <a:pPr marL="0" indent="0" algn="ctr">
              <a:buNone/>
            </a:pPr>
            <a:r>
              <a:rPr lang="en-US" b="1" dirty="0" smtClean="0">
                <a:solidFill>
                  <a:schemeClr val="accent4">
                    <a:lumMod val="50000"/>
                  </a:schemeClr>
                </a:solidFill>
              </a:rPr>
              <a:t>Multisim</a:t>
            </a:r>
          </a:p>
          <a:p>
            <a:pPr marL="0" indent="0" algn="ctr">
              <a:buNone/>
            </a:pPr>
            <a:r>
              <a:rPr lang="en-US" dirty="0" smtClean="0">
                <a:solidFill>
                  <a:schemeClr val="accent4">
                    <a:lumMod val="50000"/>
                  </a:schemeClr>
                </a:solidFill>
              </a:rPr>
              <a:t>Series R</a:t>
            </a:r>
            <a:r>
              <a:rPr lang="en-US" sz="1800" dirty="0" smtClean="0">
                <a:solidFill>
                  <a:schemeClr val="accent4">
                    <a:lumMod val="50000"/>
                  </a:schemeClr>
                </a:solidFill>
              </a:rPr>
              <a:t>1, </a:t>
            </a:r>
            <a:r>
              <a:rPr lang="en-US" dirty="0" smtClean="0">
                <a:solidFill>
                  <a:schemeClr val="accent4">
                    <a:lumMod val="50000"/>
                  </a:schemeClr>
                </a:solidFill>
              </a:rPr>
              <a:t>R</a:t>
            </a:r>
            <a:r>
              <a:rPr lang="en-US" sz="1800" dirty="0" smtClean="0">
                <a:solidFill>
                  <a:schemeClr val="accent4">
                    <a:lumMod val="50000"/>
                  </a:schemeClr>
                </a:solidFill>
              </a:rPr>
              <a:t>2</a:t>
            </a:r>
            <a:r>
              <a:rPr lang="en-US" sz="1600" dirty="0" smtClean="0">
                <a:solidFill>
                  <a:schemeClr val="accent4">
                    <a:lumMod val="50000"/>
                  </a:schemeClr>
                </a:solidFill>
              </a:rPr>
              <a:t>, </a:t>
            </a:r>
            <a:r>
              <a:rPr lang="en-US" dirty="0" smtClean="0">
                <a:solidFill>
                  <a:schemeClr val="accent4">
                    <a:lumMod val="50000"/>
                  </a:schemeClr>
                </a:solidFill>
              </a:rPr>
              <a:t>R</a:t>
            </a:r>
            <a:r>
              <a:rPr lang="en-US" sz="1800" dirty="0" smtClean="0">
                <a:solidFill>
                  <a:schemeClr val="accent4">
                    <a:lumMod val="50000"/>
                  </a:schemeClr>
                </a:solidFill>
              </a:rPr>
              <a:t>3, </a:t>
            </a:r>
            <a:r>
              <a:rPr lang="en-US" dirty="0" smtClean="0">
                <a:solidFill>
                  <a:schemeClr val="accent4">
                    <a:lumMod val="50000"/>
                  </a:schemeClr>
                </a:solidFill>
              </a:rPr>
              <a:t>R</a:t>
            </a:r>
            <a:r>
              <a:rPr lang="en-US" sz="1800" dirty="0" smtClean="0">
                <a:solidFill>
                  <a:schemeClr val="accent4">
                    <a:lumMod val="50000"/>
                  </a:schemeClr>
                </a:solidFill>
              </a:rPr>
              <a:t>4, </a:t>
            </a:r>
            <a:r>
              <a:rPr lang="en-US" dirty="0" smtClean="0">
                <a:solidFill>
                  <a:schemeClr val="accent4">
                    <a:lumMod val="50000"/>
                  </a:schemeClr>
                </a:solidFill>
              </a:rPr>
              <a:t>R</a:t>
            </a:r>
            <a:r>
              <a:rPr lang="en-US" sz="1800" dirty="0" smtClean="0">
                <a:solidFill>
                  <a:schemeClr val="accent4">
                    <a:lumMod val="50000"/>
                  </a:schemeClr>
                </a:solidFill>
              </a:rPr>
              <a:t>5</a:t>
            </a:r>
            <a:endParaRPr lang="en-US" sz="1800" dirty="0">
              <a:solidFill>
                <a:schemeClr val="accent4">
                  <a:lumMod val="50000"/>
                </a:schemeClr>
              </a:solidFill>
            </a:endParaRPr>
          </a:p>
          <a:p>
            <a:pPr marL="0" indent="0">
              <a:buNone/>
            </a:pPr>
            <a:endParaRPr lang="en-US" dirty="0"/>
          </a:p>
          <a:p>
            <a:pPr marL="0" indent="0">
              <a:buNone/>
            </a:pPr>
            <a:endParaRPr lang="en-US" dirty="0"/>
          </a:p>
        </p:txBody>
      </p:sp>
      <p:sp>
        <p:nvSpPr>
          <p:cNvPr id="14" name="TextBox 13"/>
          <p:cNvSpPr txBox="1"/>
          <p:nvPr/>
        </p:nvSpPr>
        <p:spPr>
          <a:xfrm>
            <a:off x="5600705" y="1929476"/>
            <a:ext cx="713657" cy="369332"/>
          </a:xfrm>
          <a:prstGeom prst="rect">
            <a:avLst/>
          </a:prstGeom>
          <a:noFill/>
        </p:spPr>
        <p:txBody>
          <a:bodyPr wrap="none" rtlCol="0">
            <a:spAutoFit/>
          </a:bodyPr>
          <a:lstStyle/>
          <a:p>
            <a:r>
              <a:rPr lang="en-US" b="1" dirty="0" smtClean="0"/>
              <a:t>V</a:t>
            </a:r>
            <a:r>
              <a:rPr lang="en-US" sz="1200" b="1" dirty="0" smtClean="0"/>
              <a:t>12345</a:t>
            </a:r>
            <a:endParaRPr lang="en-US" sz="1200" b="1" dirty="0"/>
          </a:p>
        </p:txBody>
      </p:sp>
      <p:pic>
        <p:nvPicPr>
          <p:cNvPr id="7" name="Picture 6"/>
          <p:cNvPicPr>
            <a:picLocks noChangeAspect="1"/>
          </p:cNvPicPr>
          <p:nvPr/>
        </p:nvPicPr>
        <p:blipFill>
          <a:blip r:embed="rId2"/>
          <a:stretch>
            <a:fillRect/>
          </a:stretch>
        </p:blipFill>
        <p:spPr>
          <a:xfrm>
            <a:off x="2310301" y="2277890"/>
            <a:ext cx="7571397" cy="4078460"/>
          </a:xfrm>
          <a:prstGeom prst="rect">
            <a:avLst/>
          </a:prstGeom>
        </p:spPr>
      </p:pic>
    </p:spTree>
    <p:extLst>
      <p:ext uri="{BB962C8B-B14F-4D97-AF65-F5344CB8AC3E}">
        <p14:creationId xmlns:p14="http://schemas.microsoft.com/office/powerpoint/2010/main" val="788509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a:bodyPr>
          <a:lstStyle/>
          <a:p>
            <a:pPr algn="ctr"/>
            <a:r>
              <a:rPr lang="en-US" sz="4000" dirty="0">
                <a:solidFill>
                  <a:schemeClr val="accent4">
                    <a:lumMod val="50000"/>
                  </a:schemeClr>
                </a:solidFill>
              </a:rPr>
              <a:t>Lab 3 – Resistors and </a:t>
            </a:r>
            <a:r>
              <a:rPr lang="en-US" sz="4000" dirty="0" smtClean="0">
                <a:solidFill>
                  <a:schemeClr val="accent4">
                    <a:lumMod val="50000"/>
                  </a:schemeClr>
                </a:solidFill>
              </a:rPr>
              <a:t>Multisim</a:t>
            </a:r>
            <a:endParaRPr lang="en-US" sz="4000" dirty="0">
              <a:solidFill>
                <a:schemeClr val="accent4">
                  <a:lumMod val="50000"/>
                </a:schemeClr>
              </a:solidFill>
            </a:endParaRPr>
          </a:p>
        </p:txBody>
      </p:sp>
      <p:sp>
        <p:nvSpPr>
          <p:cNvPr id="4" name="Footer Placeholder 3"/>
          <p:cNvSpPr>
            <a:spLocks noGrp="1"/>
          </p:cNvSpPr>
          <p:nvPr>
            <p:ph type="ftr" sz="quarter" idx="11"/>
          </p:nvPr>
        </p:nvSpPr>
        <p:spPr>
          <a:xfrm>
            <a:off x="838200" y="6339639"/>
            <a:ext cx="2145632" cy="365125"/>
          </a:xfrm>
        </p:spPr>
        <p:txBody>
          <a:bodyPr/>
          <a:lstStyle/>
          <a:p>
            <a:pPr algn="l"/>
            <a:r>
              <a:rPr lang="en-US" dirty="0"/>
              <a:t>EECT 101-50C Lab Notebook</a:t>
            </a:r>
          </a:p>
        </p:txBody>
      </p:sp>
      <p:sp>
        <p:nvSpPr>
          <p:cNvPr id="5" name="Slide Number Placeholder 4"/>
          <p:cNvSpPr>
            <a:spLocks noGrp="1"/>
          </p:cNvSpPr>
          <p:nvPr>
            <p:ph type="sldNum" sz="quarter" idx="12"/>
          </p:nvPr>
        </p:nvSpPr>
        <p:spPr/>
        <p:txBody>
          <a:bodyPr/>
          <a:lstStyle/>
          <a:p>
            <a:fld id="{B205E3D1-8C80-40C9-AABD-810F903285A1}" type="slidenum">
              <a:rPr lang="en-US" smtClean="0"/>
              <a:t>25</a:t>
            </a:fld>
            <a:endParaRPr lang="en-US"/>
          </a:p>
        </p:txBody>
      </p:sp>
      <p:sp>
        <p:nvSpPr>
          <p:cNvPr id="6" name="Content Placeholder 5"/>
          <p:cNvSpPr>
            <a:spLocks noGrp="1"/>
          </p:cNvSpPr>
          <p:nvPr>
            <p:ph idx="1"/>
          </p:nvPr>
        </p:nvSpPr>
        <p:spPr>
          <a:xfrm>
            <a:off x="838200" y="1013254"/>
            <a:ext cx="10515600" cy="5163709"/>
          </a:xfrm>
        </p:spPr>
        <p:txBody>
          <a:bodyPr/>
          <a:lstStyle/>
          <a:p>
            <a:pPr marL="0" indent="0" algn="ctr">
              <a:buNone/>
            </a:pPr>
            <a:r>
              <a:rPr lang="en-US" b="1" dirty="0" smtClean="0">
                <a:solidFill>
                  <a:schemeClr val="accent4">
                    <a:lumMod val="50000"/>
                  </a:schemeClr>
                </a:solidFill>
              </a:rPr>
              <a:t>Multisim</a:t>
            </a:r>
          </a:p>
          <a:p>
            <a:pPr marL="0" indent="0" algn="ctr">
              <a:buNone/>
            </a:pPr>
            <a:r>
              <a:rPr lang="en-US" dirty="0" smtClean="0">
                <a:solidFill>
                  <a:schemeClr val="accent4">
                    <a:lumMod val="50000"/>
                  </a:schemeClr>
                </a:solidFill>
              </a:rPr>
              <a:t>Parallel R</a:t>
            </a:r>
            <a:r>
              <a:rPr lang="en-US" sz="1800" dirty="0" smtClean="0">
                <a:solidFill>
                  <a:schemeClr val="accent4">
                    <a:lumMod val="50000"/>
                  </a:schemeClr>
                </a:solidFill>
              </a:rPr>
              <a:t>1, </a:t>
            </a:r>
            <a:r>
              <a:rPr lang="en-US" dirty="0" smtClean="0">
                <a:solidFill>
                  <a:schemeClr val="accent4">
                    <a:lumMod val="50000"/>
                  </a:schemeClr>
                </a:solidFill>
              </a:rPr>
              <a:t>R</a:t>
            </a:r>
            <a:r>
              <a:rPr lang="en-US" sz="1800" dirty="0" smtClean="0">
                <a:solidFill>
                  <a:schemeClr val="accent4">
                    <a:lumMod val="50000"/>
                  </a:schemeClr>
                </a:solidFill>
              </a:rPr>
              <a:t>2</a:t>
            </a:r>
            <a:r>
              <a:rPr lang="en-US" sz="1600" dirty="0" smtClean="0">
                <a:solidFill>
                  <a:schemeClr val="accent4">
                    <a:lumMod val="50000"/>
                  </a:schemeClr>
                </a:solidFill>
              </a:rPr>
              <a:t>, </a:t>
            </a:r>
            <a:r>
              <a:rPr lang="en-US" dirty="0" smtClean="0">
                <a:solidFill>
                  <a:schemeClr val="accent4">
                    <a:lumMod val="50000"/>
                  </a:schemeClr>
                </a:solidFill>
              </a:rPr>
              <a:t>R</a:t>
            </a:r>
            <a:r>
              <a:rPr lang="en-US" sz="1800" dirty="0" smtClean="0">
                <a:solidFill>
                  <a:schemeClr val="accent4">
                    <a:lumMod val="50000"/>
                  </a:schemeClr>
                </a:solidFill>
              </a:rPr>
              <a:t>3</a:t>
            </a:r>
            <a:endParaRPr lang="en-US" sz="1800" dirty="0">
              <a:solidFill>
                <a:schemeClr val="accent4">
                  <a:lumMod val="50000"/>
                </a:schemeClr>
              </a:solidFill>
            </a:endParaRPr>
          </a:p>
          <a:p>
            <a:pPr marL="0" indent="0">
              <a:buNone/>
            </a:pPr>
            <a:endParaRPr lang="en-US" dirty="0"/>
          </a:p>
          <a:p>
            <a:pPr marL="0" indent="0">
              <a:buNone/>
            </a:pPr>
            <a:endParaRPr lang="en-US" dirty="0"/>
          </a:p>
        </p:txBody>
      </p:sp>
      <p:sp>
        <p:nvSpPr>
          <p:cNvPr id="12" name="TextBox 11"/>
          <p:cNvSpPr txBox="1"/>
          <p:nvPr/>
        </p:nvSpPr>
        <p:spPr>
          <a:xfrm>
            <a:off x="2738232" y="2180445"/>
            <a:ext cx="359394" cy="369332"/>
          </a:xfrm>
          <a:prstGeom prst="rect">
            <a:avLst/>
          </a:prstGeom>
          <a:noFill/>
        </p:spPr>
        <p:txBody>
          <a:bodyPr wrap="none" rtlCol="0">
            <a:spAutoFit/>
          </a:bodyPr>
          <a:lstStyle/>
          <a:p>
            <a:r>
              <a:rPr lang="en-US" b="1" dirty="0" smtClean="0"/>
              <a:t>IT</a:t>
            </a:r>
            <a:endParaRPr lang="en-US" b="1" dirty="0"/>
          </a:p>
        </p:txBody>
      </p:sp>
      <p:sp>
        <p:nvSpPr>
          <p:cNvPr id="13" name="TextBox 12"/>
          <p:cNvSpPr txBox="1"/>
          <p:nvPr/>
        </p:nvSpPr>
        <p:spPr>
          <a:xfrm>
            <a:off x="8913338" y="2202435"/>
            <a:ext cx="426079" cy="369332"/>
          </a:xfrm>
          <a:prstGeom prst="rect">
            <a:avLst/>
          </a:prstGeom>
          <a:noFill/>
        </p:spPr>
        <p:txBody>
          <a:bodyPr wrap="none" rtlCol="0">
            <a:spAutoFit/>
          </a:bodyPr>
          <a:lstStyle/>
          <a:p>
            <a:r>
              <a:rPr lang="en-US" b="1" dirty="0" smtClean="0"/>
              <a:t>RT</a:t>
            </a:r>
            <a:endParaRPr lang="en-US" b="1" dirty="0"/>
          </a:p>
        </p:txBody>
      </p:sp>
      <p:pic>
        <p:nvPicPr>
          <p:cNvPr id="3" name="Picture 2"/>
          <p:cNvPicPr>
            <a:picLocks noChangeAspect="1"/>
          </p:cNvPicPr>
          <p:nvPr/>
        </p:nvPicPr>
        <p:blipFill>
          <a:blip r:embed="rId2"/>
          <a:stretch>
            <a:fillRect/>
          </a:stretch>
        </p:blipFill>
        <p:spPr>
          <a:xfrm>
            <a:off x="515767" y="2549777"/>
            <a:ext cx="5489618" cy="3555266"/>
          </a:xfrm>
          <a:prstGeom prst="rect">
            <a:avLst/>
          </a:prstGeom>
        </p:spPr>
      </p:pic>
      <p:pic>
        <p:nvPicPr>
          <p:cNvPr id="7" name="Picture 6"/>
          <p:cNvPicPr>
            <a:picLocks noChangeAspect="1"/>
          </p:cNvPicPr>
          <p:nvPr/>
        </p:nvPicPr>
        <p:blipFill>
          <a:blip r:embed="rId3"/>
          <a:stretch>
            <a:fillRect/>
          </a:stretch>
        </p:blipFill>
        <p:spPr>
          <a:xfrm>
            <a:off x="6338727" y="2549777"/>
            <a:ext cx="5575303" cy="3555266"/>
          </a:xfrm>
          <a:prstGeom prst="rect">
            <a:avLst/>
          </a:prstGeom>
        </p:spPr>
      </p:pic>
    </p:spTree>
    <p:extLst>
      <p:ext uri="{BB962C8B-B14F-4D97-AF65-F5344CB8AC3E}">
        <p14:creationId xmlns:p14="http://schemas.microsoft.com/office/powerpoint/2010/main" val="259828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a:bodyPr>
          <a:lstStyle/>
          <a:p>
            <a:pPr algn="ctr"/>
            <a:r>
              <a:rPr lang="en-US" sz="4000" dirty="0">
                <a:solidFill>
                  <a:schemeClr val="accent4">
                    <a:lumMod val="50000"/>
                  </a:schemeClr>
                </a:solidFill>
              </a:rPr>
              <a:t>Lab 3 – Resistors and </a:t>
            </a:r>
            <a:r>
              <a:rPr lang="en-US" sz="4000" dirty="0" smtClean="0">
                <a:solidFill>
                  <a:schemeClr val="accent4">
                    <a:lumMod val="50000"/>
                  </a:schemeClr>
                </a:solidFill>
              </a:rPr>
              <a:t>Multisim</a:t>
            </a:r>
            <a:endParaRPr lang="en-US" sz="4000" dirty="0">
              <a:solidFill>
                <a:schemeClr val="accent4">
                  <a:lumMod val="50000"/>
                </a:schemeClr>
              </a:solidFill>
            </a:endParaRPr>
          </a:p>
        </p:txBody>
      </p:sp>
      <p:sp>
        <p:nvSpPr>
          <p:cNvPr id="4" name="Footer Placeholder 3"/>
          <p:cNvSpPr>
            <a:spLocks noGrp="1"/>
          </p:cNvSpPr>
          <p:nvPr>
            <p:ph type="ftr" sz="quarter" idx="11"/>
          </p:nvPr>
        </p:nvSpPr>
        <p:spPr>
          <a:xfrm>
            <a:off x="838200" y="6339639"/>
            <a:ext cx="2145632" cy="365125"/>
          </a:xfrm>
        </p:spPr>
        <p:txBody>
          <a:bodyPr/>
          <a:lstStyle/>
          <a:p>
            <a:pPr algn="l"/>
            <a:r>
              <a:rPr lang="en-US" dirty="0"/>
              <a:t>EECT 101-50C Lab Notebook</a:t>
            </a:r>
          </a:p>
        </p:txBody>
      </p:sp>
      <p:sp>
        <p:nvSpPr>
          <p:cNvPr id="5" name="Slide Number Placeholder 4"/>
          <p:cNvSpPr>
            <a:spLocks noGrp="1"/>
          </p:cNvSpPr>
          <p:nvPr>
            <p:ph type="sldNum" sz="quarter" idx="12"/>
          </p:nvPr>
        </p:nvSpPr>
        <p:spPr/>
        <p:txBody>
          <a:bodyPr/>
          <a:lstStyle/>
          <a:p>
            <a:fld id="{B205E3D1-8C80-40C9-AABD-810F903285A1}" type="slidenum">
              <a:rPr lang="en-US" smtClean="0"/>
              <a:t>26</a:t>
            </a:fld>
            <a:endParaRPr lang="en-US"/>
          </a:p>
        </p:txBody>
      </p:sp>
      <p:sp>
        <p:nvSpPr>
          <p:cNvPr id="6" name="Content Placeholder 5"/>
          <p:cNvSpPr>
            <a:spLocks noGrp="1"/>
          </p:cNvSpPr>
          <p:nvPr>
            <p:ph idx="1"/>
          </p:nvPr>
        </p:nvSpPr>
        <p:spPr>
          <a:xfrm>
            <a:off x="838200" y="1013254"/>
            <a:ext cx="10515600" cy="5163709"/>
          </a:xfrm>
        </p:spPr>
        <p:txBody>
          <a:bodyPr/>
          <a:lstStyle/>
          <a:p>
            <a:pPr marL="0" indent="0" algn="ctr">
              <a:buNone/>
            </a:pPr>
            <a:r>
              <a:rPr lang="en-US" b="1" dirty="0" smtClean="0">
                <a:solidFill>
                  <a:schemeClr val="accent4">
                    <a:lumMod val="50000"/>
                  </a:schemeClr>
                </a:solidFill>
              </a:rPr>
              <a:t>Multisim</a:t>
            </a:r>
          </a:p>
          <a:p>
            <a:pPr marL="0" indent="0" algn="ctr">
              <a:buNone/>
            </a:pPr>
            <a:r>
              <a:rPr lang="en-US" dirty="0" smtClean="0">
                <a:solidFill>
                  <a:schemeClr val="accent4">
                    <a:lumMod val="50000"/>
                  </a:schemeClr>
                </a:solidFill>
              </a:rPr>
              <a:t>Parallel R</a:t>
            </a:r>
            <a:r>
              <a:rPr lang="en-US" sz="1800" dirty="0" smtClean="0">
                <a:solidFill>
                  <a:schemeClr val="accent4">
                    <a:lumMod val="50000"/>
                  </a:schemeClr>
                </a:solidFill>
              </a:rPr>
              <a:t>1, </a:t>
            </a:r>
            <a:r>
              <a:rPr lang="en-US" dirty="0" smtClean="0">
                <a:solidFill>
                  <a:schemeClr val="accent4">
                    <a:lumMod val="50000"/>
                  </a:schemeClr>
                </a:solidFill>
              </a:rPr>
              <a:t>R</a:t>
            </a:r>
            <a:r>
              <a:rPr lang="en-US" sz="1800" dirty="0" smtClean="0">
                <a:solidFill>
                  <a:schemeClr val="accent4">
                    <a:lumMod val="50000"/>
                  </a:schemeClr>
                </a:solidFill>
              </a:rPr>
              <a:t>2</a:t>
            </a:r>
            <a:r>
              <a:rPr lang="en-US" sz="1600" dirty="0" smtClean="0">
                <a:solidFill>
                  <a:schemeClr val="accent4">
                    <a:lumMod val="50000"/>
                  </a:schemeClr>
                </a:solidFill>
              </a:rPr>
              <a:t>, </a:t>
            </a:r>
            <a:r>
              <a:rPr lang="en-US" dirty="0" smtClean="0">
                <a:solidFill>
                  <a:schemeClr val="accent4">
                    <a:lumMod val="50000"/>
                  </a:schemeClr>
                </a:solidFill>
              </a:rPr>
              <a:t>R</a:t>
            </a:r>
            <a:r>
              <a:rPr lang="en-US" sz="1800" dirty="0" smtClean="0">
                <a:solidFill>
                  <a:schemeClr val="accent4">
                    <a:lumMod val="50000"/>
                  </a:schemeClr>
                </a:solidFill>
              </a:rPr>
              <a:t>3, </a:t>
            </a:r>
            <a:r>
              <a:rPr lang="en-US" dirty="0" smtClean="0">
                <a:solidFill>
                  <a:schemeClr val="accent4">
                    <a:lumMod val="50000"/>
                  </a:schemeClr>
                </a:solidFill>
              </a:rPr>
              <a:t>R</a:t>
            </a:r>
            <a:r>
              <a:rPr lang="en-US" sz="1800" dirty="0" smtClean="0">
                <a:solidFill>
                  <a:schemeClr val="accent4">
                    <a:lumMod val="50000"/>
                  </a:schemeClr>
                </a:solidFill>
              </a:rPr>
              <a:t>4, </a:t>
            </a:r>
            <a:r>
              <a:rPr lang="en-US" dirty="0" smtClean="0">
                <a:solidFill>
                  <a:schemeClr val="accent4">
                    <a:lumMod val="50000"/>
                  </a:schemeClr>
                </a:solidFill>
              </a:rPr>
              <a:t>R</a:t>
            </a:r>
            <a:r>
              <a:rPr lang="en-US" sz="1800" dirty="0" smtClean="0">
                <a:solidFill>
                  <a:schemeClr val="accent4">
                    <a:lumMod val="50000"/>
                  </a:schemeClr>
                </a:solidFill>
              </a:rPr>
              <a:t>5</a:t>
            </a:r>
            <a:endParaRPr lang="en-US" sz="1800" dirty="0">
              <a:solidFill>
                <a:schemeClr val="accent4">
                  <a:lumMod val="50000"/>
                </a:schemeClr>
              </a:solidFill>
            </a:endParaRPr>
          </a:p>
          <a:p>
            <a:pPr marL="0" indent="0">
              <a:buNone/>
            </a:pPr>
            <a:endParaRPr lang="en-US" dirty="0"/>
          </a:p>
          <a:p>
            <a:pPr marL="0" indent="0">
              <a:buNone/>
            </a:pPr>
            <a:endParaRPr lang="en-US" dirty="0"/>
          </a:p>
        </p:txBody>
      </p:sp>
      <p:sp>
        <p:nvSpPr>
          <p:cNvPr id="12" name="TextBox 11"/>
          <p:cNvSpPr txBox="1"/>
          <p:nvPr/>
        </p:nvSpPr>
        <p:spPr>
          <a:xfrm>
            <a:off x="2804379" y="2205853"/>
            <a:ext cx="359394" cy="369332"/>
          </a:xfrm>
          <a:prstGeom prst="rect">
            <a:avLst/>
          </a:prstGeom>
          <a:noFill/>
        </p:spPr>
        <p:txBody>
          <a:bodyPr wrap="none" rtlCol="0">
            <a:spAutoFit/>
          </a:bodyPr>
          <a:lstStyle/>
          <a:p>
            <a:r>
              <a:rPr lang="en-US" b="1" dirty="0" smtClean="0"/>
              <a:t>IT</a:t>
            </a:r>
            <a:endParaRPr lang="en-US" b="1" dirty="0"/>
          </a:p>
        </p:txBody>
      </p:sp>
      <p:sp>
        <p:nvSpPr>
          <p:cNvPr id="13" name="TextBox 12"/>
          <p:cNvSpPr txBox="1"/>
          <p:nvPr/>
        </p:nvSpPr>
        <p:spPr>
          <a:xfrm>
            <a:off x="9044295" y="2205853"/>
            <a:ext cx="426079" cy="369332"/>
          </a:xfrm>
          <a:prstGeom prst="rect">
            <a:avLst/>
          </a:prstGeom>
          <a:noFill/>
        </p:spPr>
        <p:txBody>
          <a:bodyPr wrap="none" rtlCol="0">
            <a:spAutoFit/>
          </a:bodyPr>
          <a:lstStyle/>
          <a:p>
            <a:r>
              <a:rPr lang="en-US" b="1" dirty="0" smtClean="0"/>
              <a:t>RT</a:t>
            </a:r>
            <a:endParaRPr lang="en-US" b="1" dirty="0"/>
          </a:p>
        </p:txBody>
      </p:sp>
      <p:pic>
        <p:nvPicPr>
          <p:cNvPr id="7" name="Picture 6"/>
          <p:cNvPicPr>
            <a:picLocks noChangeAspect="1"/>
          </p:cNvPicPr>
          <p:nvPr/>
        </p:nvPicPr>
        <p:blipFill>
          <a:blip r:embed="rId2"/>
          <a:stretch>
            <a:fillRect/>
          </a:stretch>
        </p:blipFill>
        <p:spPr>
          <a:xfrm>
            <a:off x="134503" y="2553195"/>
            <a:ext cx="6058539" cy="2767011"/>
          </a:xfrm>
          <a:prstGeom prst="rect">
            <a:avLst/>
          </a:prstGeom>
        </p:spPr>
      </p:pic>
      <p:pic>
        <p:nvPicPr>
          <p:cNvPr id="9" name="Picture 8"/>
          <p:cNvPicPr>
            <a:picLocks noChangeAspect="1"/>
          </p:cNvPicPr>
          <p:nvPr/>
        </p:nvPicPr>
        <p:blipFill>
          <a:blip r:embed="rId3"/>
          <a:stretch>
            <a:fillRect/>
          </a:stretch>
        </p:blipFill>
        <p:spPr>
          <a:xfrm>
            <a:off x="6536854" y="2553195"/>
            <a:ext cx="5440962" cy="2767011"/>
          </a:xfrm>
          <a:prstGeom prst="rect">
            <a:avLst/>
          </a:prstGeom>
        </p:spPr>
      </p:pic>
    </p:spTree>
    <p:extLst>
      <p:ext uri="{BB962C8B-B14F-4D97-AF65-F5344CB8AC3E}">
        <p14:creationId xmlns:p14="http://schemas.microsoft.com/office/powerpoint/2010/main" val="1268855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63311"/>
          </a:xfrm>
        </p:spPr>
        <p:txBody>
          <a:bodyPr>
            <a:normAutofit/>
          </a:bodyPr>
          <a:lstStyle/>
          <a:p>
            <a:pPr algn="ctr"/>
            <a:r>
              <a:rPr lang="en-US" sz="4000" dirty="0">
                <a:solidFill>
                  <a:srgbClr val="FFC000">
                    <a:lumMod val="50000"/>
                  </a:srgbClr>
                </a:solidFill>
              </a:rPr>
              <a:t>Lab 3 – Resistors and Multisim</a:t>
            </a:r>
            <a:endParaRPr lang="en-US" sz="4000" dirty="0">
              <a:solidFill>
                <a:schemeClr val="accent6">
                  <a:lumMod val="75000"/>
                </a:schemeClr>
              </a:solidFill>
            </a:endParaRPr>
          </a:p>
        </p:txBody>
      </p:sp>
      <p:sp>
        <p:nvSpPr>
          <p:cNvPr id="3" name="Content Placeholder 2"/>
          <p:cNvSpPr>
            <a:spLocks noGrp="1"/>
          </p:cNvSpPr>
          <p:nvPr>
            <p:ph idx="1"/>
          </p:nvPr>
        </p:nvSpPr>
        <p:spPr>
          <a:xfrm>
            <a:off x="838200" y="1376218"/>
            <a:ext cx="10515600" cy="4800745"/>
          </a:xfrm>
        </p:spPr>
        <p:txBody>
          <a:bodyPr/>
          <a:lstStyle/>
          <a:p>
            <a:pPr marL="0" indent="0" algn="ctr">
              <a:buNone/>
            </a:pPr>
            <a:r>
              <a:rPr lang="en-US" b="1" dirty="0" smtClean="0">
                <a:solidFill>
                  <a:schemeClr val="accent4">
                    <a:lumMod val="50000"/>
                  </a:schemeClr>
                </a:solidFill>
              </a:rPr>
              <a:t>Conclusion</a:t>
            </a:r>
            <a:endParaRPr lang="en-US" sz="2000" b="1" dirty="0" smtClean="0">
              <a:solidFill>
                <a:schemeClr val="accent4">
                  <a:lumMod val="50000"/>
                </a:schemeClr>
              </a:solidFill>
            </a:endParaRPr>
          </a:p>
          <a:p>
            <a:pPr lvl="1">
              <a:buFontTx/>
              <a:buChar char="-"/>
            </a:pPr>
            <a:r>
              <a:rPr lang="en-US" dirty="0" smtClean="0">
                <a:solidFill>
                  <a:schemeClr val="accent4">
                    <a:lumMod val="50000"/>
                  </a:schemeClr>
                </a:solidFill>
              </a:rPr>
              <a:t>I learned how there are many different ways to do one thing in </a:t>
            </a:r>
            <a:r>
              <a:rPr lang="en-US" dirty="0">
                <a:solidFill>
                  <a:schemeClr val="accent4">
                    <a:lumMod val="50000"/>
                  </a:schemeClr>
                </a:solidFill>
              </a:rPr>
              <a:t>M</a:t>
            </a:r>
            <a:r>
              <a:rPr lang="en-US" dirty="0" smtClean="0">
                <a:solidFill>
                  <a:schemeClr val="accent4">
                    <a:lumMod val="50000"/>
                  </a:schemeClr>
                </a:solidFill>
              </a:rPr>
              <a:t>ultisim. Some being easier to use then others. I also learned that I can use </a:t>
            </a:r>
            <a:r>
              <a:rPr lang="en-US" dirty="0">
                <a:solidFill>
                  <a:schemeClr val="accent4">
                    <a:lumMod val="50000"/>
                  </a:schemeClr>
                </a:solidFill>
              </a:rPr>
              <a:t>M</a:t>
            </a:r>
            <a:r>
              <a:rPr lang="en-US" dirty="0" smtClean="0">
                <a:solidFill>
                  <a:schemeClr val="accent4">
                    <a:lumMod val="50000"/>
                  </a:schemeClr>
                </a:solidFill>
              </a:rPr>
              <a:t>ultisim to check my circuits created in the “real world”.</a:t>
            </a:r>
          </a:p>
          <a:p>
            <a:pPr lvl="1">
              <a:buFontTx/>
              <a:buChar char="-"/>
            </a:pPr>
            <a:endParaRPr lang="en-US" dirty="0" smtClean="0">
              <a:solidFill>
                <a:schemeClr val="accent4">
                  <a:lumMod val="50000"/>
                </a:schemeClr>
              </a:solidFill>
            </a:endParaRPr>
          </a:p>
          <a:p>
            <a:pPr marL="457200" lvl="1" indent="0">
              <a:buNone/>
            </a:pPr>
            <a:r>
              <a:rPr lang="en-US" dirty="0" smtClean="0">
                <a:solidFill>
                  <a:schemeClr val="accent4">
                    <a:lumMod val="50000"/>
                  </a:schemeClr>
                </a:solidFill>
              </a:rPr>
              <a:t>- I had no issues using Multisim</a:t>
            </a:r>
            <a:r>
              <a:rPr lang="en-US" dirty="0">
                <a:solidFill>
                  <a:schemeClr val="accent5">
                    <a:lumMod val="75000"/>
                  </a:schemeClr>
                </a:solidFill>
              </a:rPr>
              <a:t>.</a:t>
            </a:r>
            <a:endParaRPr lang="en-US" dirty="0" smtClean="0">
              <a:solidFill>
                <a:schemeClr val="accent5">
                  <a:lumMod val="75000"/>
                </a:schemeClr>
              </a:solidFill>
            </a:endParaRPr>
          </a:p>
          <a:p>
            <a:pPr marL="457200" lvl="1" indent="0">
              <a:buNone/>
            </a:pPr>
            <a:endParaRPr lang="en-US" dirty="0" smtClean="0">
              <a:solidFill>
                <a:schemeClr val="accent5">
                  <a:lumMod val="75000"/>
                </a:schemeClr>
              </a:solidFill>
            </a:endParaRPr>
          </a:p>
          <a:p>
            <a:pPr marL="457200" lvl="1" indent="0">
              <a:buNone/>
            </a:pPr>
            <a:endParaRPr lang="en-US" dirty="0">
              <a:solidFill>
                <a:schemeClr val="accent4">
                  <a:lumMod val="50000"/>
                </a:schemeClr>
              </a:solidFill>
            </a:endParaRPr>
          </a:p>
        </p:txBody>
      </p:sp>
      <p:sp>
        <p:nvSpPr>
          <p:cNvPr id="4" name="Footer Placeholder 3"/>
          <p:cNvSpPr>
            <a:spLocks noGrp="1"/>
          </p:cNvSpPr>
          <p:nvPr>
            <p:ph type="ftr" sz="quarter" idx="11"/>
          </p:nvPr>
        </p:nvSpPr>
        <p:spPr>
          <a:xfrm>
            <a:off x="838199" y="6356349"/>
            <a:ext cx="2009775" cy="365125"/>
          </a:xfrm>
        </p:spPr>
        <p:txBody>
          <a:bodyPr/>
          <a:lstStyle/>
          <a:p>
            <a:pPr algn="l"/>
            <a:r>
              <a:rPr lang="en-US" dirty="0"/>
              <a:t>EECT 101-50C Lab Notebook</a:t>
            </a:r>
          </a:p>
        </p:txBody>
      </p:sp>
      <p:sp>
        <p:nvSpPr>
          <p:cNvPr id="5" name="Slide Number Placeholder 4"/>
          <p:cNvSpPr>
            <a:spLocks noGrp="1"/>
          </p:cNvSpPr>
          <p:nvPr>
            <p:ph type="sldNum" sz="quarter" idx="12"/>
          </p:nvPr>
        </p:nvSpPr>
        <p:spPr/>
        <p:txBody>
          <a:bodyPr/>
          <a:lstStyle/>
          <a:p>
            <a:fld id="{B205E3D1-8C80-40C9-AABD-810F903285A1}" type="slidenum">
              <a:rPr lang="en-US" smtClean="0"/>
              <a:t>27</a:t>
            </a:fld>
            <a:endParaRPr lang="en-US"/>
          </a:p>
        </p:txBody>
      </p:sp>
      <p:pic>
        <p:nvPicPr>
          <p:cNvPr id="9218" name="Picture 2" descr="https://s-media-cache-ak0.pinimg.com/736x/ef/61/fb/ef61fb8a1591c832b644be0c7d94239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1967" y="2803268"/>
            <a:ext cx="3261487" cy="3735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922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sz="5400" dirty="0" smtClean="0">
                <a:solidFill>
                  <a:schemeClr val="accent5">
                    <a:lumMod val="75000"/>
                  </a:schemeClr>
                </a:solidFill>
              </a:rPr>
              <a:t>Lab 4 – </a:t>
            </a:r>
            <a:r>
              <a:rPr lang="en-US" sz="5400" dirty="0">
                <a:solidFill>
                  <a:schemeClr val="accent5">
                    <a:lumMod val="75000"/>
                  </a:schemeClr>
                </a:solidFill>
              </a:rPr>
              <a:t>Test Equipment Basics</a:t>
            </a:r>
            <a:r>
              <a:rPr lang="en-US" sz="5400" dirty="0" smtClean="0">
                <a:solidFill>
                  <a:schemeClr val="accent5">
                    <a:lumMod val="75000"/>
                  </a:schemeClr>
                </a:solidFill>
              </a:rPr>
              <a:t/>
            </a:r>
            <a:br>
              <a:rPr lang="en-US" sz="5400" dirty="0" smtClean="0">
                <a:solidFill>
                  <a:schemeClr val="accent5">
                    <a:lumMod val="75000"/>
                  </a:schemeClr>
                </a:solidFill>
              </a:rPr>
            </a:br>
            <a:endParaRPr lang="en-US" sz="2400" dirty="0">
              <a:solidFill>
                <a:schemeClr val="accent5">
                  <a:lumMod val="75000"/>
                </a:schemeClr>
              </a:solidFill>
            </a:endParaRPr>
          </a:p>
        </p:txBody>
      </p:sp>
      <p:sp>
        <p:nvSpPr>
          <p:cNvPr id="4" name="Footer Placeholder 3"/>
          <p:cNvSpPr>
            <a:spLocks noGrp="1"/>
          </p:cNvSpPr>
          <p:nvPr>
            <p:ph type="ftr" sz="quarter" idx="11"/>
          </p:nvPr>
        </p:nvSpPr>
        <p:spPr>
          <a:xfrm>
            <a:off x="831850" y="6356349"/>
            <a:ext cx="2434389" cy="365125"/>
          </a:xfrm>
        </p:spPr>
        <p:txBody>
          <a:bodyPr/>
          <a:lstStyle/>
          <a:p>
            <a:pPr algn="l"/>
            <a:r>
              <a:rPr lang="en-US" dirty="0"/>
              <a:t>EECT 101-50C Lab Notebook</a:t>
            </a:r>
          </a:p>
        </p:txBody>
      </p:sp>
      <p:sp>
        <p:nvSpPr>
          <p:cNvPr id="5" name="Slide Number Placeholder 4"/>
          <p:cNvSpPr>
            <a:spLocks noGrp="1"/>
          </p:cNvSpPr>
          <p:nvPr>
            <p:ph type="sldNum" sz="quarter" idx="12"/>
          </p:nvPr>
        </p:nvSpPr>
        <p:spPr/>
        <p:txBody>
          <a:bodyPr/>
          <a:lstStyle/>
          <a:p>
            <a:fld id="{B205E3D1-8C80-40C9-AABD-810F903285A1}" type="slidenum">
              <a:rPr lang="en-US" smtClean="0"/>
              <a:t>28</a:t>
            </a:fld>
            <a:endParaRPr lang="en-US"/>
          </a:p>
        </p:txBody>
      </p:sp>
      <p:pic>
        <p:nvPicPr>
          <p:cNvPr id="3" name="Picture 2"/>
          <p:cNvPicPr>
            <a:picLocks noChangeAspect="1"/>
          </p:cNvPicPr>
          <p:nvPr/>
        </p:nvPicPr>
        <p:blipFill>
          <a:blip r:embed="rId2"/>
          <a:stretch>
            <a:fillRect/>
          </a:stretch>
        </p:blipFill>
        <p:spPr>
          <a:xfrm>
            <a:off x="4981575" y="3381183"/>
            <a:ext cx="3629025" cy="3048000"/>
          </a:xfrm>
          <a:prstGeom prst="rect">
            <a:avLst/>
          </a:prstGeom>
        </p:spPr>
      </p:pic>
      <p:pic>
        <p:nvPicPr>
          <p:cNvPr id="1028" name="Picture 4" descr="http://www.clipartbest.com/cliparts/RcA/xL4/RcAxL4pc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4137"/>
            <a:ext cx="3844925" cy="3844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0413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a:bodyPr>
          <a:lstStyle/>
          <a:p>
            <a:pPr algn="ctr"/>
            <a:r>
              <a:rPr lang="en-US" sz="5400" dirty="0">
                <a:solidFill>
                  <a:srgbClr val="4472C4">
                    <a:lumMod val="75000"/>
                  </a:srgbClr>
                </a:solidFill>
              </a:rPr>
              <a:t>Lab 4 – Test Equipment </a:t>
            </a:r>
            <a:r>
              <a:rPr lang="en-US" sz="5400" dirty="0" smtClean="0">
                <a:solidFill>
                  <a:srgbClr val="4472C4">
                    <a:lumMod val="75000"/>
                  </a:srgbClr>
                </a:solidFill>
              </a:rPr>
              <a:t>Basics</a:t>
            </a:r>
            <a:endParaRPr lang="en-US" sz="2700" dirty="0">
              <a:solidFill>
                <a:schemeClr val="accent6">
                  <a:lumMod val="75000"/>
                </a:schemeClr>
              </a:solidFill>
            </a:endParaRPr>
          </a:p>
        </p:txBody>
      </p:sp>
      <p:sp>
        <p:nvSpPr>
          <p:cNvPr id="3" name="Content Placeholder 2"/>
          <p:cNvSpPr>
            <a:spLocks noGrp="1"/>
          </p:cNvSpPr>
          <p:nvPr>
            <p:ph idx="1"/>
          </p:nvPr>
        </p:nvSpPr>
        <p:spPr>
          <a:xfrm>
            <a:off x="838200" y="1459345"/>
            <a:ext cx="10515600" cy="4717618"/>
          </a:xfrm>
        </p:spPr>
        <p:txBody>
          <a:bodyPr>
            <a:normAutofit/>
          </a:bodyPr>
          <a:lstStyle/>
          <a:p>
            <a:r>
              <a:rPr lang="en-US" dirty="0" smtClean="0">
                <a:solidFill>
                  <a:schemeClr val="accent5">
                    <a:lumMod val="75000"/>
                  </a:schemeClr>
                </a:solidFill>
              </a:rPr>
              <a:t>Objective</a:t>
            </a:r>
          </a:p>
          <a:p>
            <a:pPr marL="914400" lvl="2" indent="0">
              <a:buNone/>
            </a:pPr>
            <a:r>
              <a:rPr lang="en-US" dirty="0" smtClean="0">
                <a:solidFill>
                  <a:schemeClr val="accent5">
                    <a:lumMod val="75000"/>
                  </a:schemeClr>
                </a:solidFill>
              </a:rPr>
              <a:t> 1. To understand how to use an oscilloscope and function generator.</a:t>
            </a:r>
          </a:p>
          <a:p>
            <a:pPr marL="914400" lvl="2" indent="0">
              <a:buNone/>
            </a:pPr>
            <a:r>
              <a:rPr lang="en-US" dirty="0" smtClean="0">
                <a:solidFill>
                  <a:schemeClr val="accent5">
                    <a:lumMod val="75000"/>
                  </a:schemeClr>
                </a:solidFill>
              </a:rPr>
              <a:t> 2. To learn how to take proper readings from an oscilloscope in conjunction with a function generator. </a:t>
            </a:r>
          </a:p>
          <a:p>
            <a:r>
              <a:rPr lang="en-US" dirty="0" smtClean="0">
                <a:solidFill>
                  <a:schemeClr val="accent5">
                    <a:lumMod val="75000"/>
                  </a:schemeClr>
                </a:solidFill>
              </a:rPr>
              <a:t>Equipment and Material</a:t>
            </a:r>
          </a:p>
          <a:p>
            <a:pPr marL="914400" lvl="2" indent="0">
              <a:buNone/>
            </a:pPr>
            <a:r>
              <a:rPr lang="en-US" dirty="0" smtClean="0">
                <a:solidFill>
                  <a:schemeClr val="accent5">
                    <a:lumMod val="75000"/>
                  </a:schemeClr>
                </a:solidFill>
              </a:rPr>
              <a:t>Oscilloscope: Tektronix TDS-220 SN: B083238</a:t>
            </a:r>
            <a:endParaRPr lang="en-US" dirty="0">
              <a:solidFill>
                <a:schemeClr val="accent5">
                  <a:lumMod val="75000"/>
                </a:schemeClr>
              </a:solidFill>
            </a:endParaRPr>
          </a:p>
          <a:p>
            <a:pPr marL="914400" lvl="2" indent="0">
              <a:buNone/>
            </a:pPr>
            <a:r>
              <a:rPr lang="en-US" dirty="0" smtClean="0">
                <a:solidFill>
                  <a:schemeClr val="accent5">
                    <a:lumMod val="75000"/>
                  </a:schemeClr>
                </a:solidFill>
              </a:rPr>
              <a:t>Function Generator: </a:t>
            </a:r>
            <a:r>
              <a:rPr lang="en-US" dirty="0" err="1" smtClean="0">
                <a:solidFill>
                  <a:schemeClr val="accent5">
                    <a:lumMod val="75000"/>
                  </a:schemeClr>
                </a:solidFill>
              </a:rPr>
              <a:t>Gw</a:t>
            </a:r>
            <a:r>
              <a:rPr lang="en-US" dirty="0" smtClean="0">
                <a:solidFill>
                  <a:schemeClr val="accent5">
                    <a:lumMod val="75000"/>
                  </a:schemeClr>
                </a:solidFill>
              </a:rPr>
              <a:t> </a:t>
            </a:r>
            <a:r>
              <a:rPr lang="en-US" dirty="0" err="1" smtClean="0">
                <a:solidFill>
                  <a:schemeClr val="accent5">
                    <a:lumMod val="75000"/>
                  </a:schemeClr>
                </a:solidFill>
              </a:rPr>
              <a:t>Instek</a:t>
            </a:r>
            <a:r>
              <a:rPr lang="en-US" dirty="0" smtClean="0">
                <a:solidFill>
                  <a:schemeClr val="accent5">
                    <a:lumMod val="75000"/>
                  </a:schemeClr>
                </a:solidFill>
              </a:rPr>
              <a:t> GFG-8210 SN: C705255</a:t>
            </a:r>
          </a:p>
          <a:p>
            <a:pPr marL="914400" lvl="2" indent="0">
              <a:buNone/>
            </a:pPr>
            <a:endParaRPr lang="en-US" dirty="0" smtClean="0"/>
          </a:p>
          <a:p>
            <a:pPr marL="457200" lvl="1" indent="0">
              <a:buNone/>
            </a:pPr>
            <a:endParaRPr lang="en-US" dirty="0" smtClean="0"/>
          </a:p>
        </p:txBody>
      </p:sp>
      <p:sp>
        <p:nvSpPr>
          <p:cNvPr id="4" name="Footer Placeholder 3"/>
          <p:cNvSpPr>
            <a:spLocks noGrp="1"/>
          </p:cNvSpPr>
          <p:nvPr>
            <p:ph type="ftr" sz="quarter" idx="11"/>
          </p:nvPr>
        </p:nvSpPr>
        <p:spPr>
          <a:xfrm>
            <a:off x="838200" y="6339639"/>
            <a:ext cx="2145632" cy="365125"/>
          </a:xfrm>
        </p:spPr>
        <p:txBody>
          <a:bodyPr/>
          <a:lstStyle/>
          <a:p>
            <a:pPr algn="l"/>
            <a:r>
              <a:rPr lang="en-US" dirty="0"/>
              <a:t>EECT 101-50C Lab Notebook</a:t>
            </a:r>
          </a:p>
        </p:txBody>
      </p:sp>
      <p:sp>
        <p:nvSpPr>
          <p:cNvPr id="5" name="Slide Number Placeholder 4"/>
          <p:cNvSpPr>
            <a:spLocks noGrp="1"/>
          </p:cNvSpPr>
          <p:nvPr>
            <p:ph type="sldNum" sz="quarter" idx="12"/>
          </p:nvPr>
        </p:nvSpPr>
        <p:spPr/>
        <p:txBody>
          <a:bodyPr/>
          <a:lstStyle/>
          <a:p>
            <a:fld id="{B205E3D1-8C80-40C9-AABD-810F903285A1}" type="slidenum">
              <a:rPr lang="en-US" smtClean="0"/>
              <a:t>29</a:t>
            </a:fld>
            <a:endParaRPr lang="en-US"/>
          </a:p>
        </p:txBody>
      </p:sp>
      <p:pic>
        <p:nvPicPr>
          <p:cNvPr id="6" name="Picture 5"/>
          <p:cNvPicPr>
            <a:picLocks noChangeAspect="1"/>
          </p:cNvPicPr>
          <p:nvPr/>
        </p:nvPicPr>
        <p:blipFill>
          <a:blip r:embed="rId2"/>
          <a:stretch>
            <a:fillRect/>
          </a:stretch>
        </p:blipFill>
        <p:spPr>
          <a:xfrm>
            <a:off x="7970424" y="2838309"/>
            <a:ext cx="2948931" cy="3514143"/>
          </a:xfrm>
          <a:prstGeom prst="rect">
            <a:avLst/>
          </a:prstGeom>
        </p:spPr>
      </p:pic>
    </p:spTree>
    <p:extLst>
      <p:ext uri="{BB962C8B-B14F-4D97-AF65-F5344CB8AC3E}">
        <p14:creationId xmlns:p14="http://schemas.microsoft.com/office/powerpoint/2010/main" val="3009779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190" y="1709738"/>
            <a:ext cx="11408410" cy="2852737"/>
          </a:xfrm>
        </p:spPr>
        <p:txBody>
          <a:bodyPr anchor="ctr"/>
          <a:lstStyle/>
          <a:p>
            <a:pPr algn="ctr"/>
            <a:r>
              <a:rPr lang="en-US" sz="5400" dirty="0" smtClean="0">
                <a:ln w="0"/>
                <a:solidFill>
                  <a:srgbClr val="C00000"/>
                </a:solidFill>
                <a:effectLst>
                  <a:reflection blurRad="6350" stA="53000" endA="300" endPos="35500" dir="5400000" sy="-90000" algn="bl" rotWithShape="0"/>
                </a:effectLst>
              </a:rPr>
              <a:t>Lab 1 – Test Equipment &amp; Resistors</a:t>
            </a:r>
            <a:r>
              <a:rPr lang="en-US" dirty="0" smtClean="0">
                <a:ln w="0"/>
                <a:solidFill>
                  <a:srgbClr val="7030A0"/>
                </a:solidFill>
                <a:effectLst>
                  <a:outerShdw blurRad="38100" dist="25400" dir="5400000" algn="ctr" rotWithShape="0">
                    <a:srgbClr val="6E747A">
                      <a:alpha val="43000"/>
                    </a:srgbClr>
                  </a:outerShdw>
                </a:effectLst>
              </a:rPr>
              <a:t/>
            </a:r>
            <a:br>
              <a:rPr lang="en-US" dirty="0" smtClean="0">
                <a:ln w="0"/>
                <a:solidFill>
                  <a:srgbClr val="7030A0"/>
                </a:solidFill>
                <a:effectLst>
                  <a:outerShdw blurRad="38100" dist="25400" dir="5400000" algn="ctr" rotWithShape="0">
                    <a:srgbClr val="6E747A">
                      <a:alpha val="43000"/>
                    </a:srgbClr>
                  </a:outerShdw>
                </a:effectLst>
              </a:rPr>
            </a:br>
            <a:endParaRPr lang="en-US" dirty="0">
              <a:ln w="0"/>
              <a:solidFill>
                <a:srgbClr val="7030A0"/>
              </a:solidFill>
              <a:effectLst>
                <a:outerShdw blurRad="38100" dist="25400" dir="5400000" algn="ctr" rotWithShape="0">
                  <a:srgbClr val="6E747A">
                    <a:alpha val="43000"/>
                  </a:srgbClr>
                </a:outerShdw>
              </a:effectLst>
            </a:endParaRPr>
          </a:p>
        </p:txBody>
      </p:sp>
      <p:sp>
        <p:nvSpPr>
          <p:cNvPr id="4" name="Footer Placeholder 3"/>
          <p:cNvSpPr>
            <a:spLocks noGrp="1"/>
          </p:cNvSpPr>
          <p:nvPr>
            <p:ph type="ftr" sz="quarter" idx="11"/>
          </p:nvPr>
        </p:nvSpPr>
        <p:spPr>
          <a:xfrm>
            <a:off x="831850" y="6372058"/>
            <a:ext cx="2217821" cy="365125"/>
          </a:xfrm>
        </p:spPr>
        <p:txBody>
          <a:bodyPr/>
          <a:lstStyle/>
          <a:p>
            <a:pPr algn="l"/>
            <a:r>
              <a:rPr lang="en-US" dirty="0" smtClean="0"/>
              <a:t>EECT 101-50C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3</a:t>
            </a:fld>
            <a:endParaRPr lang="en-US"/>
          </a:p>
        </p:txBody>
      </p:sp>
      <p:pic>
        <p:nvPicPr>
          <p:cNvPr id="7" name="Picture 6"/>
          <p:cNvPicPr>
            <a:picLocks noChangeAspect="1"/>
          </p:cNvPicPr>
          <p:nvPr/>
        </p:nvPicPr>
        <p:blipFill>
          <a:blip r:embed="rId2"/>
          <a:stretch>
            <a:fillRect/>
          </a:stretch>
        </p:blipFill>
        <p:spPr>
          <a:xfrm>
            <a:off x="8039487" y="3339079"/>
            <a:ext cx="4152513" cy="3118999"/>
          </a:xfrm>
          <a:prstGeom prst="rect">
            <a:avLst/>
          </a:prstGeom>
        </p:spPr>
      </p:pic>
    </p:spTree>
    <p:extLst>
      <p:ext uri="{BB962C8B-B14F-4D97-AF65-F5344CB8AC3E}">
        <p14:creationId xmlns:p14="http://schemas.microsoft.com/office/powerpoint/2010/main" val="1332307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dirty="0">
                <a:solidFill>
                  <a:srgbClr val="4472C4">
                    <a:lumMod val="75000"/>
                  </a:srgbClr>
                </a:solidFill>
              </a:rPr>
              <a:t>Lab 4 – Test Equipment </a:t>
            </a:r>
            <a:r>
              <a:rPr lang="en-US" sz="5400" dirty="0" smtClean="0">
                <a:solidFill>
                  <a:srgbClr val="4472C4">
                    <a:lumMod val="75000"/>
                  </a:srgbClr>
                </a:solidFill>
              </a:rPr>
              <a:t>Basics</a:t>
            </a:r>
            <a:endParaRPr lang="en-US" dirty="0">
              <a:solidFill>
                <a:schemeClr val="accent6">
                  <a:lumMod val="75000"/>
                </a:schemeClr>
              </a:solidFill>
            </a:endParaRPr>
          </a:p>
        </p:txBody>
      </p:sp>
      <p:sp>
        <p:nvSpPr>
          <p:cNvPr id="3" name="Content Placeholder 2"/>
          <p:cNvSpPr>
            <a:spLocks noGrp="1"/>
          </p:cNvSpPr>
          <p:nvPr>
            <p:ph idx="1"/>
          </p:nvPr>
        </p:nvSpPr>
        <p:spPr>
          <a:xfrm>
            <a:off x="188768" y="1565853"/>
            <a:ext cx="11814464" cy="4351338"/>
          </a:xfrm>
        </p:spPr>
        <p:txBody>
          <a:bodyPr>
            <a:normAutofit/>
          </a:bodyPr>
          <a:lstStyle/>
          <a:p>
            <a:r>
              <a:rPr lang="en-US" dirty="0">
                <a:solidFill>
                  <a:schemeClr val="accent5">
                    <a:lumMod val="75000"/>
                  </a:schemeClr>
                </a:solidFill>
              </a:rPr>
              <a:t>Research and Information</a:t>
            </a:r>
          </a:p>
          <a:p>
            <a:pPr marL="457200" lvl="1" indent="0">
              <a:buNone/>
            </a:pPr>
            <a:endParaRPr lang="en-US" dirty="0" smtClean="0">
              <a:hlinkClick r:id=""/>
            </a:endParaRPr>
          </a:p>
          <a:p>
            <a:pPr marL="457200" lvl="1" indent="0">
              <a:buNone/>
            </a:pPr>
            <a:r>
              <a:rPr lang="en-US" i="1" dirty="0"/>
              <a:t>https://www.youtube.com/watch?v=dBVWv7enDsU</a:t>
            </a:r>
            <a:r>
              <a:rPr lang="en-US" dirty="0" smtClean="0">
                <a:solidFill>
                  <a:schemeClr val="accent5">
                    <a:lumMod val="75000"/>
                  </a:schemeClr>
                </a:solidFill>
              </a:rPr>
              <a:t>- (Use of Basic Laboratory Equipment</a:t>
            </a:r>
          </a:p>
          <a:p>
            <a:pPr marL="457200" lvl="1" indent="0">
              <a:buNone/>
            </a:pPr>
            <a:r>
              <a:rPr lang="en-US" dirty="0" smtClean="0">
                <a:solidFill>
                  <a:schemeClr val="accent5">
                    <a:lumMod val="75000"/>
                  </a:schemeClr>
                </a:solidFill>
              </a:rPr>
              <a:t>0-Scope.)</a:t>
            </a:r>
            <a:endParaRPr lang="en-US" dirty="0" smtClean="0">
              <a:solidFill>
                <a:schemeClr val="accent5">
                  <a:lumMod val="75000"/>
                </a:schemeClr>
              </a:solidFill>
              <a:hlinkClick r:id=""/>
            </a:endParaRPr>
          </a:p>
          <a:p>
            <a:pPr marL="457200" lvl="1" indent="0">
              <a:buNone/>
            </a:pPr>
            <a:r>
              <a:rPr lang="en-US" i="1" dirty="0"/>
              <a:t>https://www.youtube.com/</a:t>
            </a:r>
            <a:r>
              <a:rPr lang="en-US" i="1" dirty="0" err="1"/>
              <a:t>watch?v</a:t>
            </a:r>
            <a:r>
              <a:rPr lang="en-US" i="1" dirty="0"/>
              <a:t>=Zink6v6TXk4</a:t>
            </a:r>
            <a:r>
              <a:rPr lang="en-US" dirty="0" smtClean="0">
                <a:solidFill>
                  <a:schemeClr val="accent5">
                    <a:lumMod val="75000"/>
                  </a:schemeClr>
                </a:solidFill>
              </a:rPr>
              <a:t>– (Use </a:t>
            </a:r>
            <a:r>
              <a:rPr lang="en-US" dirty="0">
                <a:solidFill>
                  <a:schemeClr val="accent5">
                    <a:lumMod val="75000"/>
                  </a:schemeClr>
                </a:solidFill>
              </a:rPr>
              <a:t>of Basic Laboratory Equipment</a:t>
            </a:r>
          </a:p>
          <a:p>
            <a:pPr marL="457200" lvl="1" indent="0">
              <a:buNone/>
            </a:pPr>
            <a:r>
              <a:rPr lang="en-US" dirty="0" smtClean="0">
                <a:solidFill>
                  <a:schemeClr val="accent5">
                    <a:lumMod val="75000"/>
                  </a:schemeClr>
                </a:solidFill>
              </a:rPr>
              <a:t>F-Generator.)</a:t>
            </a:r>
          </a:p>
          <a:p>
            <a:pPr marL="457200" lvl="1" indent="0">
              <a:buNone/>
            </a:pPr>
            <a:r>
              <a:rPr lang="en-US" i="1" dirty="0"/>
              <a:t>https://www.youtube.com/</a:t>
            </a:r>
            <a:r>
              <a:rPr lang="en-US" i="1" dirty="0" err="1"/>
              <a:t>watch?v</a:t>
            </a:r>
            <a:r>
              <a:rPr lang="en-US" i="1" dirty="0"/>
              <a:t>=dTPHSDoWKU0</a:t>
            </a:r>
            <a:r>
              <a:rPr lang="en-US" dirty="0" smtClean="0">
                <a:solidFill>
                  <a:schemeClr val="accent5">
                    <a:lumMod val="75000"/>
                  </a:schemeClr>
                </a:solidFill>
              </a:rPr>
              <a:t>– (Test Equipment- The O-Scope.)</a:t>
            </a:r>
            <a:endParaRPr lang="en-US" dirty="0">
              <a:solidFill>
                <a:schemeClr val="accent5">
                  <a:lumMod val="75000"/>
                </a:schemeClr>
              </a:solidFill>
            </a:endParaRPr>
          </a:p>
          <a:p>
            <a:pPr marL="0" indent="0">
              <a:buNone/>
            </a:pPr>
            <a:r>
              <a:rPr lang="en-US" sz="2400" dirty="0" smtClean="0"/>
              <a:t>  </a:t>
            </a:r>
            <a:r>
              <a:rPr lang="en-US" sz="2400" i="1" dirty="0" smtClean="0"/>
              <a:t>     </a:t>
            </a:r>
            <a:r>
              <a:rPr lang="en-US" sz="2400" i="1" dirty="0"/>
              <a:t>https://www.youtube.com/</a:t>
            </a:r>
            <a:r>
              <a:rPr lang="en-US" sz="2400" i="1" dirty="0" err="1"/>
              <a:t>watch?v</a:t>
            </a:r>
            <a:r>
              <a:rPr lang="en-US" sz="2400" i="1" dirty="0"/>
              <a:t>=7nwIIPN9QEY</a:t>
            </a:r>
            <a:r>
              <a:rPr lang="en-US" sz="2400" dirty="0" smtClean="0">
                <a:solidFill>
                  <a:schemeClr val="accent5">
                    <a:lumMod val="75000"/>
                  </a:schemeClr>
                </a:solidFill>
              </a:rPr>
              <a:t>– (Tektronix </a:t>
            </a:r>
            <a:r>
              <a:rPr lang="fr-FR" sz="2400" dirty="0" smtClean="0">
                <a:solidFill>
                  <a:schemeClr val="accent5">
                    <a:lumMod val="75000"/>
                  </a:schemeClr>
                </a:solidFill>
              </a:rPr>
              <a:t>Tutorial Part 1</a:t>
            </a:r>
            <a:r>
              <a:rPr lang="en-US" sz="2400" dirty="0" smtClean="0">
                <a:solidFill>
                  <a:schemeClr val="accent5">
                    <a:lumMod val="75000"/>
                  </a:schemeClr>
                </a:solidFill>
              </a:rPr>
              <a:t>.)</a:t>
            </a:r>
          </a:p>
          <a:p>
            <a:pPr marL="0" indent="0">
              <a:buNone/>
            </a:pPr>
            <a:r>
              <a:rPr lang="fr-FR" sz="2400" i="1" dirty="0" smtClean="0"/>
              <a:t>       </a:t>
            </a:r>
            <a:r>
              <a:rPr lang="fr-FR" sz="2400" i="1" dirty="0"/>
              <a:t>https://www.youtube.com/watch?v=8VEg6L2QG5o</a:t>
            </a:r>
            <a:r>
              <a:rPr lang="fr-FR" sz="2400" dirty="0" smtClean="0">
                <a:solidFill>
                  <a:schemeClr val="accent5">
                    <a:lumMod val="75000"/>
                  </a:schemeClr>
                </a:solidFill>
              </a:rPr>
              <a:t>- (</a:t>
            </a:r>
            <a:r>
              <a:rPr lang="en-US" sz="2400" dirty="0">
                <a:solidFill>
                  <a:schemeClr val="accent5">
                    <a:lumMod val="75000"/>
                  </a:schemeClr>
                </a:solidFill>
              </a:rPr>
              <a:t>AC vs DC </a:t>
            </a:r>
            <a:r>
              <a:rPr lang="en-US" sz="2400" dirty="0" smtClean="0">
                <a:solidFill>
                  <a:schemeClr val="accent5">
                    <a:lumMod val="75000"/>
                  </a:schemeClr>
                </a:solidFill>
              </a:rPr>
              <a:t>Explained</a:t>
            </a:r>
            <a:r>
              <a:rPr lang="fr-FR" sz="2400" dirty="0" smtClean="0">
                <a:solidFill>
                  <a:schemeClr val="accent5">
                    <a:lumMod val="75000"/>
                  </a:schemeClr>
                </a:solidFill>
              </a:rPr>
              <a:t>.)</a:t>
            </a:r>
            <a:endParaRPr lang="fr-FR" sz="2400" dirty="0">
              <a:solidFill>
                <a:schemeClr val="accent5">
                  <a:lumMod val="75000"/>
                </a:schemeClr>
              </a:solidFill>
            </a:endParaRPr>
          </a:p>
          <a:p>
            <a:pPr marL="0" indent="0">
              <a:buNone/>
            </a:pPr>
            <a:r>
              <a:rPr lang="fr-FR" sz="2400" i="1" dirty="0" smtClean="0"/>
              <a:t>       </a:t>
            </a:r>
            <a:r>
              <a:rPr lang="fr-FR" sz="2400" i="1" dirty="0"/>
              <a:t>https://www.youtube.com/</a:t>
            </a:r>
            <a:r>
              <a:rPr lang="fr-FR" sz="2400" i="1" dirty="0" err="1"/>
              <a:t>watch?v</a:t>
            </a:r>
            <a:r>
              <a:rPr lang="fr-FR" sz="2400" i="1" dirty="0"/>
              <a:t>=OFGm-Pel4Hg</a:t>
            </a:r>
            <a:r>
              <a:rPr lang="fr-FR" sz="2400" dirty="0" smtClean="0">
                <a:solidFill>
                  <a:schemeClr val="accent5">
                    <a:lumMod val="75000"/>
                  </a:schemeClr>
                </a:solidFill>
              </a:rPr>
              <a:t>– (</a:t>
            </a:r>
            <a:r>
              <a:rPr lang="en-US" sz="2400" dirty="0">
                <a:solidFill>
                  <a:schemeClr val="accent5">
                    <a:lumMod val="75000"/>
                  </a:schemeClr>
                </a:solidFill>
              </a:rPr>
              <a:t>T</a:t>
            </a:r>
            <a:r>
              <a:rPr lang="en-US" sz="2400" dirty="0" smtClean="0">
                <a:solidFill>
                  <a:schemeClr val="accent5">
                    <a:lumMod val="75000"/>
                  </a:schemeClr>
                </a:solidFill>
              </a:rPr>
              <a:t>riggering </a:t>
            </a:r>
            <a:r>
              <a:rPr lang="en-US" sz="2400" dirty="0">
                <a:solidFill>
                  <a:schemeClr val="accent5">
                    <a:lumMod val="75000"/>
                  </a:schemeClr>
                </a:solidFill>
              </a:rPr>
              <a:t>controls and their </a:t>
            </a:r>
            <a:r>
              <a:rPr lang="en-US" sz="2400" dirty="0" smtClean="0">
                <a:solidFill>
                  <a:schemeClr val="accent5">
                    <a:lumMod val="75000"/>
                  </a:schemeClr>
                </a:solidFill>
              </a:rPr>
              <a:t>usage</a:t>
            </a:r>
            <a:r>
              <a:rPr lang="fr-FR" sz="2400" dirty="0" smtClean="0">
                <a:solidFill>
                  <a:schemeClr val="accent5">
                    <a:lumMod val="75000"/>
                  </a:schemeClr>
                </a:solidFill>
              </a:rPr>
              <a:t>.)</a:t>
            </a:r>
            <a:endParaRPr lang="fr-FR" sz="2400" dirty="0">
              <a:solidFill>
                <a:schemeClr val="accent5">
                  <a:lumMod val="75000"/>
                </a:schemeClr>
              </a:solidFill>
            </a:endParaRPr>
          </a:p>
        </p:txBody>
      </p:sp>
      <p:sp>
        <p:nvSpPr>
          <p:cNvPr id="4" name="Footer Placeholder 3"/>
          <p:cNvSpPr>
            <a:spLocks noGrp="1"/>
          </p:cNvSpPr>
          <p:nvPr>
            <p:ph type="ftr" sz="quarter" idx="11"/>
          </p:nvPr>
        </p:nvSpPr>
        <p:spPr>
          <a:xfrm>
            <a:off x="-252844" y="6365298"/>
            <a:ext cx="4114800" cy="365125"/>
          </a:xfrm>
        </p:spPr>
        <p:txBody>
          <a:bodyPr/>
          <a:lstStyle/>
          <a:p>
            <a:r>
              <a:rPr lang="en-US" dirty="0" smtClean="0"/>
              <a:t>EECT 101-50C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30</a:t>
            </a:fld>
            <a:endParaRPr lang="en-US"/>
          </a:p>
        </p:txBody>
      </p:sp>
    </p:spTree>
    <p:extLst>
      <p:ext uri="{BB962C8B-B14F-4D97-AF65-F5344CB8AC3E}">
        <p14:creationId xmlns:p14="http://schemas.microsoft.com/office/powerpoint/2010/main" val="4246936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a:bodyPr>
          <a:lstStyle/>
          <a:p>
            <a:pPr algn="ctr"/>
            <a:r>
              <a:rPr lang="en-US" sz="5400" dirty="0">
                <a:solidFill>
                  <a:srgbClr val="4472C4">
                    <a:lumMod val="75000"/>
                  </a:srgbClr>
                </a:solidFill>
              </a:rPr>
              <a:t>Lab 4 – Test Equipment </a:t>
            </a:r>
            <a:r>
              <a:rPr lang="en-US" sz="5400" dirty="0" smtClean="0">
                <a:solidFill>
                  <a:srgbClr val="4472C4">
                    <a:lumMod val="75000"/>
                  </a:srgbClr>
                </a:solidFill>
              </a:rPr>
              <a:t>Basics</a:t>
            </a:r>
            <a:endParaRPr lang="en-US" sz="4000" dirty="0">
              <a:solidFill>
                <a:schemeClr val="accent6">
                  <a:lumMod val="75000"/>
                </a:schemeClr>
              </a:solidFill>
            </a:endParaRPr>
          </a:p>
        </p:txBody>
      </p:sp>
      <p:sp>
        <p:nvSpPr>
          <p:cNvPr id="4" name="Footer Placeholder 3"/>
          <p:cNvSpPr>
            <a:spLocks noGrp="1"/>
          </p:cNvSpPr>
          <p:nvPr>
            <p:ph type="ftr" sz="quarter" idx="11"/>
          </p:nvPr>
        </p:nvSpPr>
        <p:spPr>
          <a:xfrm>
            <a:off x="838200" y="6339639"/>
            <a:ext cx="2145632" cy="365125"/>
          </a:xfrm>
        </p:spPr>
        <p:txBody>
          <a:bodyPr/>
          <a:lstStyle/>
          <a:p>
            <a:pPr algn="l"/>
            <a:r>
              <a:rPr lang="en-US" dirty="0"/>
              <a:t>EECT 101-50C Lab Notebook</a:t>
            </a:r>
          </a:p>
        </p:txBody>
      </p:sp>
      <p:sp>
        <p:nvSpPr>
          <p:cNvPr id="5" name="Slide Number Placeholder 4"/>
          <p:cNvSpPr>
            <a:spLocks noGrp="1"/>
          </p:cNvSpPr>
          <p:nvPr>
            <p:ph type="sldNum" sz="quarter" idx="12"/>
          </p:nvPr>
        </p:nvSpPr>
        <p:spPr/>
        <p:txBody>
          <a:bodyPr/>
          <a:lstStyle/>
          <a:p>
            <a:fld id="{B205E3D1-8C80-40C9-AABD-810F903285A1}" type="slidenum">
              <a:rPr lang="en-US" smtClean="0"/>
              <a:t>31</a:t>
            </a:fld>
            <a:endParaRPr lang="en-US"/>
          </a:p>
        </p:txBody>
      </p:sp>
      <p:sp>
        <p:nvSpPr>
          <p:cNvPr id="6" name="Content Placeholder 5"/>
          <p:cNvSpPr>
            <a:spLocks noGrp="1"/>
          </p:cNvSpPr>
          <p:nvPr>
            <p:ph idx="1"/>
          </p:nvPr>
        </p:nvSpPr>
        <p:spPr>
          <a:xfrm>
            <a:off x="838200" y="1552575"/>
            <a:ext cx="10515600" cy="4624388"/>
          </a:xfrm>
        </p:spPr>
        <p:txBody>
          <a:bodyPr>
            <a:normAutofit/>
          </a:bodyPr>
          <a:lstStyle/>
          <a:p>
            <a:pPr marL="0" indent="0" algn="ctr">
              <a:buNone/>
            </a:pPr>
            <a:r>
              <a:rPr lang="en-US" b="1" dirty="0" smtClean="0">
                <a:solidFill>
                  <a:schemeClr val="accent5">
                    <a:lumMod val="75000"/>
                  </a:schemeClr>
                </a:solidFill>
              </a:rPr>
              <a:t>Procedure</a:t>
            </a:r>
            <a:endParaRPr lang="en-US" dirty="0">
              <a:solidFill>
                <a:schemeClr val="accent5">
                  <a:lumMod val="75000"/>
                </a:schemeClr>
              </a:solidFill>
            </a:endParaRPr>
          </a:p>
          <a:p>
            <a:pPr marL="342900" indent="-342900">
              <a:buAutoNum type="arabicPeriod"/>
            </a:pPr>
            <a:r>
              <a:rPr lang="en-US" dirty="0" smtClean="0">
                <a:solidFill>
                  <a:schemeClr val="accent5">
                    <a:lumMod val="75000"/>
                  </a:schemeClr>
                </a:solidFill>
              </a:rPr>
              <a:t>A function generator and an oscilloscope were hooked together.</a:t>
            </a:r>
            <a:endParaRPr lang="en-US" dirty="0">
              <a:solidFill>
                <a:schemeClr val="accent5">
                  <a:lumMod val="75000"/>
                </a:schemeClr>
              </a:solidFill>
            </a:endParaRPr>
          </a:p>
          <a:p>
            <a:pPr marL="342900" indent="-342900">
              <a:buAutoNum type="arabicPeriod"/>
            </a:pPr>
            <a:endParaRPr lang="en-US" dirty="0">
              <a:solidFill>
                <a:schemeClr val="accent5">
                  <a:lumMod val="75000"/>
                </a:schemeClr>
              </a:solidFill>
            </a:endParaRPr>
          </a:p>
          <a:p>
            <a:pPr marL="342900" indent="-342900">
              <a:buAutoNum type="arabicPeriod"/>
            </a:pPr>
            <a:r>
              <a:rPr lang="en-US" dirty="0" smtClean="0">
                <a:solidFill>
                  <a:schemeClr val="accent5">
                    <a:lumMod val="75000"/>
                  </a:schemeClr>
                </a:solidFill>
              </a:rPr>
              <a:t>Following the directions given, changed the settings on the function generator and observed the readings from the oscilloscope.</a:t>
            </a:r>
          </a:p>
          <a:p>
            <a:pPr marL="342900" indent="-342900">
              <a:buAutoNum type="arabicPeriod"/>
            </a:pPr>
            <a:endParaRPr lang="en-US" dirty="0">
              <a:solidFill>
                <a:schemeClr val="accent5">
                  <a:lumMod val="75000"/>
                </a:schemeClr>
              </a:solidFill>
            </a:endParaRPr>
          </a:p>
          <a:p>
            <a:pPr marL="342900" indent="-342900">
              <a:buAutoNum type="arabicPeriod"/>
            </a:pPr>
            <a:r>
              <a:rPr lang="en-US" dirty="0" smtClean="0">
                <a:solidFill>
                  <a:schemeClr val="accent5">
                    <a:lumMod val="75000"/>
                  </a:schemeClr>
                </a:solidFill>
              </a:rPr>
              <a:t>As the readings would change and/or needed to be adjusted to meet the parameters of the experiment, the readings were recorded.</a:t>
            </a:r>
            <a:endParaRPr lang="en-US" dirty="0">
              <a:solidFill>
                <a:schemeClr val="accent5">
                  <a:lumMod val="75000"/>
                </a:schemeClr>
              </a:solidFill>
            </a:endParaRPr>
          </a:p>
          <a:p>
            <a:pPr marL="342900" indent="-342900">
              <a:buAutoNum type="arabicPeriod"/>
            </a:pPr>
            <a:endParaRPr lang="en-US" dirty="0">
              <a:solidFill>
                <a:schemeClr val="accent6">
                  <a:lumMod val="75000"/>
                </a:schemeClr>
              </a:solidFill>
            </a:endParaRPr>
          </a:p>
          <a:p>
            <a:pPr marL="0" indent="0">
              <a:buNone/>
            </a:pPr>
            <a:endParaRPr lang="en-US" dirty="0">
              <a:solidFill>
                <a:schemeClr val="accent6">
                  <a:lumMod val="75000"/>
                </a:schemeClr>
              </a:solidFill>
            </a:endParaRPr>
          </a:p>
          <a:p>
            <a:pPr marL="0" indent="0">
              <a:buNone/>
            </a:pPr>
            <a:endParaRPr lang="en-US" dirty="0"/>
          </a:p>
        </p:txBody>
      </p:sp>
    </p:spTree>
    <p:extLst>
      <p:ext uri="{BB962C8B-B14F-4D97-AF65-F5344CB8AC3E}">
        <p14:creationId xmlns:p14="http://schemas.microsoft.com/office/powerpoint/2010/main" val="2370210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3579"/>
            <a:ext cx="10515600" cy="918730"/>
          </a:xfrm>
        </p:spPr>
        <p:txBody>
          <a:bodyPr>
            <a:normAutofit/>
          </a:bodyPr>
          <a:lstStyle/>
          <a:p>
            <a:pPr algn="ctr"/>
            <a:r>
              <a:rPr lang="en-US" sz="4000" dirty="0">
                <a:solidFill>
                  <a:schemeClr val="accent5">
                    <a:lumMod val="75000"/>
                  </a:schemeClr>
                </a:solidFill>
              </a:rPr>
              <a:t>Lab 4 – Test Equipment </a:t>
            </a:r>
            <a:r>
              <a:rPr lang="en-US" sz="4000" dirty="0" smtClean="0">
                <a:solidFill>
                  <a:schemeClr val="accent5">
                    <a:lumMod val="75000"/>
                  </a:schemeClr>
                </a:solidFill>
              </a:rPr>
              <a:t>Basics</a:t>
            </a:r>
            <a:endParaRPr lang="en-US" sz="4000" dirty="0">
              <a:solidFill>
                <a:schemeClr val="accent6">
                  <a:lumMod val="75000"/>
                </a:schemeClr>
              </a:solidFill>
            </a:endParaRPr>
          </a:p>
        </p:txBody>
      </p:sp>
      <p:sp>
        <p:nvSpPr>
          <p:cNvPr id="4" name="Footer Placeholder 3"/>
          <p:cNvSpPr>
            <a:spLocks noGrp="1"/>
          </p:cNvSpPr>
          <p:nvPr>
            <p:ph type="ftr" sz="quarter" idx="11"/>
          </p:nvPr>
        </p:nvSpPr>
        <p:spPr>
          <a:xfrm>
            <a:off x="838200" y="6339639"/>
            <a:ext cx="2145632" cy="365125"/>
          </a:xfrm>
        </p:spPr>
        <p:txBody>
          <a:bodyPr/>
          <a:lstStyle/>
          <a:p>
            <a:pPr algn="l"/>
            <a:r>
              <a:rPr lang="en-US" dirty="0"/>
              <a:t>EECT 101-50C Lab Notebook</a:t>
            </a:r>
          </a:p>
        </p:txBody>
      </p:sp>
      <p:sp>
        <p:nvSpPr>
          <p:cNvPr id="5" name="Slide Number Placeholder 4"/>
          <p:cNvSpPr>
            <a:spLocks noGrp="1"/>
          </p:cNvSpPr>
          <p:nvPr>
            <p:ph type="sldNum" sz="quarter" idx="12"/>
          </p:nvPr>
        </p:nvSpPr>
        <p:spPr/>
        <p:txBody>
          <a:bodyPr/>
          <a:lstStyle/>
          <a:p>
            <a:fld id="{B205E3D1-8C80-40C9-AABD-810F903285A1}" type="slidenum">
              <a:rPr lang="en-US" smtClean="0"/>
              <a:t>32</a:t>
            </a:fld>
            <a:endParaRPr lang="en-US"/>
          </a:p>
        </p:txBody>
      </p:sp>
      <p:sp>
        <p:nvSpPr>
          <p:cNvPr id="6" name="Content Placeholder 5"/>
          <p:cNvSpPr>
            <a:spLocks noGrp="1"/>
          </p:cNvSpPr>
          <p:nvPr>
            <p:ph idx="1"/>
          </p:nvPr>
        </p:nvSpPr>
        <p:spPr>
          <a:xfrm>
            <a:off x="579264" y="765872"/>
            <a:ext cx="10515600" cy="4624388"/>
          </a:xfrm>
        </p:spPr>
        <p:txBody>
          <a:bodyPr/>
          <a:lstStyle/>
          <a:p>
            <a:pPr marL="0" indent="0" algn="ctr">
              <a:buNone/>
            </a:pPr>
            <a:r>
              <a:rPr lang="en-US" b="1" dirty="0" smtClean="0">
                <a:solidFill>
                  <a:schemeClr val="accent5">
                    <a:lumMod val="75000"/>
                  </a:schemeClr>
                </a:solidFill>
              </a:rPr>
              <a:t>Excel</a:t>
            </a:r>
            <a:endParaRPr lang="en-US" b="1" dirty="0">
              <a:solidFill>
                <a:schemeClr val="accent5">
                  <a:lumMod val="75000"/>
                </a:schemeClr>
              </a:solidFill>
            </a:endParaRPr>
          </a:p>
          <a:p>
            <a:pPr marL="0" indent="0">
              <a:buNone/>
            </a:pPr>
            <a:endParaRPr lang="en-US" dirty="0"/>
          </a:p>
          <a:p>
            <a:pPr marL="0" indent="0">
              <a:buNone/>
            </a:pPr>
            <a:endParaRPr lang="en-US" dirty="0"/>
          </a:p>
        </p:txBody>
      </p:sp>
      <p:pic>
        <p:nvPicPr>
          <p:cNvPr id="9" name="Picture 8"/>
          <p:cNvPicPr>
            <a:picLocks noChangeAspect="1"/>
          </p:cNvPicPr>
          <p:nvPr/>
        </p:nvPicPr>
        <p:blipFill>
          <a:blip r:embed="rId2"/>
          <a:stretch>
            <a:fillRect/>
          </a:stretch>
        </p:blipFill>
        <p:spPr>
          <a:xfrm>
            <a:off x="555340" y="1012309"/>
            <a:ext cx="4856983" cy="5097604"/>
          </a:xfrm>
          <a:prstGeom prst="rect">
            <a:avLst/>
          </a:prstGeom>
        </p:spPr>
      </p:pic>
      <p:pic>
        <p:nvPicPr>
          <p:cNvPr id="10" name="Picture 9"/>
          <p:cNvPicPr>
            <a:picLocks noChangeAspect="1"/>
          </p:cNvPicPr>
          <p:nvPr/>
        </p:nvPicPr>
        <p:blipFill>
          <a:blip r:embed="rId3"/>
          <a:stretch>
            <a:fillRect/>
          </a:stretch>
        </p:blipFill>
        <p:spPr>
          <a:xfrm>
            <a:off x="6236913" y="1561300"/>
            <a:ext cx="5116887" cy="3999622"/>
          </a:xfrm>
          <a:prstGeom prst="rect">
            <a:avLst/>
          </a:prstGeom>
        </p:spPr>
      </p:pic>
    </p:spTree>
    <p:extLst>
      <p:ext uri="{BB962C8B-B14F-4D97-AF65-F5344CB8AC3E}">
        <p14:creationId xmlns:p14="http://schemas.microsoft.com/office/powerpoint/2010/main" val="3173585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3579"/>
            <a:ext cx="10515600" cy="918730"/>
          </a:xfrm>
        </p:spPr>
        <p:txBody>
          <a:bodyPr>
            <a:normAutofit/>
          </a:bodyPr>
          <a:lstStyle/>
          <a:p>
            <a:pPr algn="ctr"/>
            <a:r>
              <a:rPr lang="en-US" sz="4000" dirty="0">
                <a:solidFill>
                  <a:schemeClr val="accent5">
                    <a:lumMod val="75000"/>
                  </a:schemeClr>
                </a:solidFill>
              </a:rPr>
              <a:t>Lab 4 – Test Equipment </a:t>
            </a:r>
            <a:r>
              <a:rPr lang="en-US" sz="4000" dirty="0" smtClean="0">
                <a:solidFill>
                  <a:schemeClr val="accent5">
                    <a:lumMod val="75000"/>
                  </a:schemeClr>
                </a:solidFill>
              </a:rPr>
              <a:t>Basics</a:t>
            </a:r>
            <a:endParaRPr lang="en-US" sz="4000" dirty="0">
              <a:solidFill>
                <a:schemeClr val="accent6">
                  <a:lumMod val="75000"/>
                </a:schemeClr>
              </a:solidFill>
            </a:endParaRPr>
          </a:p>
        </p:txBody>
      </p:sp>
      <p:sp>
        <p:nvSpPr>
          <p:cNvPr id="4" name="Footer Placeholder 3"/>
          <p:cNvSpPr>
            <a:spLocks noGrp="1"/>
          </p:cNvSpPr>
          <p:nvPr>
            <p:ph type="ftr" sz="quarter" idx="11"/>
          </p:nvPr>
        </p:nvSpPr>
        <p:spPr>
          <a:xfrm>
            <a:off x="838200" y="6339639"/>
            <a:ext cx="2145632" cy="365125"/>
          </a:xfrm>
        </p:spPr>
        <p:txBody>
          <a:bodyPr/>
          <a:lstStyle/>
          <a:p>
            <a:pPr algn="l"/>
            <a:r>
              <a:rPr lang="en-US" dirty="0"/>
              <a:t>EECT 101-50C Lab Notebook</a:t>
            </a:r>
          </a:p>
        </p:txBody>
      </p:sp>
      <p:sp>
        <p:nvSpPr>
          <p:cNvPr id="5" name="Slide Number Placeholder 4"/>
          <p:cNvSpPr>
            <a:spLocks noGrp="1"/>
          </p:cNvSpPr>
          <p:nvPr>
            <p:ph type="sldNum" sz="quarter" idx="12"/>
          </p:nvPr>
        </p:nvSpPr>
        <p:spPr/>
        <p:txBody>
          <a:bodyPr/>
          <a:lstStyle/>
          <a:p>
            <a:fld id="{B205E3D1-8C80-40C9-AABD-810F903285A1}" type="slidenum">
              <a:rPr lang="en-US" smtClean="0"/>
              <a:t>33</a:t>
            </a:fld>
            <a:endParaRPr lang="en-US"/>
          </a:p>
        </p:txBody>
      </p:sp>
      <p:sp>
        <p:nvSpPr>
          <p:cNvPr id="6" name="Content Placeholder 5"/>
          <p:cNvSpPr>
            <a:spLocks noGrp="1"/>
          </p:cNvSpPr>
          <p:nvPr>
            <p:ph idx="1"/>
          </p:nvPr>
        </p:nvSpPr>
        <p:spPr>
          <a:xfrm>
            <a:off x="648089" y="735196"/>
            <a:ext cx="10515600" cy="4624388"/>
          </a:xfrm>
        </p:spPr>
        <p:txBody>
          <a:bodyPr/>
          <a:lstStyle/>
          <a:p>
            <a:pPr marL="0" indent="0" algn="ctr">
              <a:buNone/>
            </a:pPr>
            <a:r>
              <a:rPr lang="en-US" b="1" dirty="0" smtClean="0">
                <a:solidFill>
                  <a:schemeClr val="accent5">
                    <a:lumMod val="75000"/>
                  </a:schemeClr>
                </a:solidFill>
              </a:rPr>
              <a:t>Excel</a:t>
            </a:r>
            <a:endParaRPr lang="en-US" b="1" dirty="0">
              <a:solidFill>
                <a:schemeClr val="accent5">
                  <a:lumMod val="75000"/>
                </a:schemeClr>
              </a:solidFill>
            </a:endParaRPr>
          </a:p>
          <a:p>
            <a:pPr marL="0" indent="0">
              <a:buNone/>
            </a:pPr>
            <a:endParaRPr lang="en-US" dirty="0"/>
          </a:p>
          <a:p>
            <a:pPr marL="0" indent="0">
              <a:buNone/>
            </a:pPr>
            <a:endParaRPr lang="en-US" dirty="0"/>
          </a:p>
        </p:txBody>
      </p:sp>
      <p:pic>
        <p:nvPicPr>
          <p:cNvPr id="11" name="Picture 10"/>
          <p:cNvPicPr>
            <a:picLocks noChangeAspect="1"/>
          </p:cNvPicPr>
          <p:nvPr/>
        </p:nvPicPr>
        <p:blipFill>
          <a:blip r:embed="rId2"/>
          <a:stretch>
            <a:fillRect/>
          </a:stretch>
        </p:blipFill>
        <p:spPr>
          <a:xfrm>
            <a:off x="648089" y="1333117"/>
            <a:ext cx="5008142" cy="3705658"/>
          </a:xfrm>
          <a:prstGeom prst="rect">
            <a:avLst/>
          </a:prstGeom>
        </p:spPr>
      </p:pic>
      <p:pic>
        <p:nvPicPr>
          <p:cNvPr id="3" name="Picture 2"/>
          <p:cNvPicPr>
            <a:picLocks noChangeAspect="1"/>
          </p:cNvPicPr>
          <p:nvPr/>
        </p:nvPicPr>
        <p:blipFill>
          <a:blip r:embed="rId3"/>
          <a:stretch>
            <a:fillRect/>
          </a:stretch>
        </p:blipFill>
        <p:spPr>
          <a:xfrm>
            <a:off x="5834062" y="1333117"/>
            <a:ext cx="5553075" cy="4019550"/>
          </a:xfrm>
          <a:prstGeom prst="rect">
            <a:avLst/>
          </a:prstGeom>
        </p:spPr>
      </p:pic>
    </p:spTree>
    <p:extLst>
      <p:ext uri="{BB962C8B-B14F-4D97-AF65-F5344CB8AC3E}">
        <p14:creationId xmlns:p14="http://schemas.microsoft.com/office/powerpoint/2010/main" val="2430120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a:bodyPr>
          <a:lstStyle/>
          <a:p>
            <a:pPr algn="ctr"/>
            <a:r>
              <a:rPr lang="en-US" sz="4000" dirty="0">
                <a:solidFill>
                  <a:schemeClr val="accent5">
                    <a:lumMod val="75000"/>
                  </a:schemeClr>
                </a:solidFill>
              </a:rPr>
              <a:t>Lab 4 – Test Equipment </a:t>
            </a:r>
            <a:r>
              <a:rPr lang="en-US" sz="4000" dirty="0" smtClean="0">
                <a:solidFill>
                  <a:schemeClr val="accent5">
                    <a:lumMod val="75000"/>
                  </a:schemeClr>
                </a:solidFill>
              </a:rPr>
              <a:t>Basics</a:t>
            </a:r>
            <a:endParaRPr lang="en-US" sz="4000" dirty="0">
              <a:solidFill>
                <a:schemeClr val="accent6">
                  <a:lumMod val="75000"/>
                </a:schemeClr>
              </a:solidFill>
            </a:endParaRPr>
          </a:p>
        </p:txBody>
      </p:sp>
      <p:sp>
        <p:nvSpPr>
          <p:cNvPr id="4" name="Footer Placeholder 3"/>
          <p:cNvSpPr>
            <a:spLocks noGrp="1"/>
          </p:cNvSpPr>
          <p:nvPr>
            <p:ph type="ftr" sz="quarter" idx="11"/>
          </p:nvPr>
        </p:nvSpPr>
        <p:spPr>
          <a:xfrm>
            <a:off x="838200" y="6339639"/>
            <a:ext cx="2145632" cy="365125"/>
          </a:xfrm>
        </p:spPr>
        <p:txBody>
          <a:bodyPr/>
          <a:lstStyle/>
          <a:p>
            <a:pPr algn="l"/>
            <a:r>
              <a:rPr lang="en-US" dirty="0"/>
              <a:t>EECT 101-50C Lab Notebook</a:t>
            </a:r>
          </a:p>
        </p:txBody>
      </p:sp>
      <p:sp>
        <p:nvSpPr>
          <p:cNvPr id="5" name="Slide Number Placeholder 4"/>
          <p:cNvSpPr>
            <a:spLocks noGrp="1"/>
          </p:cNvSpPr>
          <p:nvPr>
            <p:ph type="sldNum" sz="quarter" idx="12"/>
          </p:nvPr>
        </p:nvSpPr>
        <p:spPr/>
        <p:txBody>
          <a:bodyPr/>
          <a:lstStyle/>
          <a:p>
            <a:fld id="{B205E3D1-8C80-40C9-AABD-810F903285A1}" type="slidenum">
              <a:rPr lang="en-US" smtClean="0"/>
              <a:t>34</a:t>
            </a:fld>
            <a:endParaRPr lang="en-US"/>
          </a:p>
        </p:txBody>
      </p:sp>
      <p:sp>
        <p:nvSpPr>
          <p:cNvPr id="6" name="Content Placeholder 5"/>
          <p:cNvSpPr>
            <a:spLocks noGrp="1"/>
          </p:cNvSpPr>
          <p:nvPr>
            <p:ph idx="1"/>
          </p:nvPr>
        </p:nvSpPr>
        <p:spPr>
          <a:xfrm>
            <a:off x="838200" y="1188893"/>
            <a:ext cx="10515600" cy="4624388"/>
          </a:xfrm>
        </p:spPr>
        <p:txBody>
          <a:bodyPr/>
          <a:lstStyle/>
          <a:p>
            <a:pPr marL="0" indent="0" algn="ctr">
              <a:buNone/>
            </a:pPr>
            <a:r>
              <a:rPr lang="en-US" b="1" dirty="0" smtClean="0">
                <a:solidFill>
                  <a:schemeClr val="accent5">
                    <a:lumMod val="75000"/>
                  </a:schemeClr>
                </a:solidFill>
              </a:rPr>
              <a:t>Pictures</a:t>
            </a:r>
            <a:endParaRPr lang="en-US" b="1" dirty="0">
              <a:solidFill>
                <a:schemeClr val="accent5">
                  <a:lumMod val="75000"/>
                </a:schemeClr>
              </a:solidFill>
            </a:endParaRPr>
          </a:p>
          <a:p>
            <a:pPr marL="0" indent="0">
              <a:buNone/>
            </a:pPr>
            <a:endParaRPr lang="en-US" dirty="0"/>
          </a:p>
          <a:p>
            <a:pPr marL="0" indent="0">
              <a:buNone/>
            </a:pPr>
            <a:endParaRPr lang="en-US" dirty="0"/>
          </a:p>
        </p:txBody>
      </p:sp>
      <p:pic>
        <p:nvPicPr>
          <p:cNvPr id="3" name="Picture 2"/>
          <p:cNvPicPr>
            <a:picLocks noChangeAspect="1"/>
          </p:cNvPicPr>
          <p:nvPr/>
        </p:nvPicPr>
        <p:blipFill>
          <a:blip r:embed="rId2"/>
          <a:stretch>
            <a:fillRect/>
          </a:stretch>
        </p:blipFill>
        <p:spPr>
          <a:xfrm>
            <a:off x="103585" y="1775113"/>
            <a:ext cx="5760494" cy="2132940"/>
          </a:xfrm>
          <a:prstGeom prst="rect">
            <a:avLst/>
          </a:prstGeom>
        </p:spPr>
      </p:pic>
      <p:pic>
        <p:nvPicPr>
          <p:cNvPr id="7" name="Picture 6"/>
          <p:cNvPicPr>
            <a:picLocks noChangeAspect="1"/>
          </p:cNvPicPr>
          <p:nvPr/>
        </p:nvPicPr>
        <p:blipFill>
          <a:blip r:embed="rId3"/>
          <a:stretch>
            <a:fillRect/>
          </a:stretch>
        </p:blipFill>
        <p:spPr>
          <a:xfrm>
            <a:off x="3109897" y="4136282"/>
            <a:ext cx="5972205" cy="1938576"/>
          </a:xfrm>
          <a:prstGeom prst="rect">
            <a:avLst/>
          </a:prstGeom>
        </p:spPr>
      </p:pic>
      <p:pic>
        <p:nvPicPr>
          <p:cNvPr id="8" name="Picture 7"/>
          <p:cNvPicPr>
            <a:picLocks noChangeAspect="1"/>
          </p:cNvPicPr>
          <p:nvPr/>
        </p:nvPicPr>
        <p:blipFill>
          <a:blip r:embed="rId4"/>
          <a:stretch>
            <a:fillRect/>
          </a:stretch>
        </p:blipFill>
        <p:spPr>
          <a:xfrm>
            <a:off x="5893475" y="1775113"/>
            <a:ext cx="6194940" cy="2123979"/>
          </a:xfrm>
          <a:prstGeom prst="rect">
            <a:avLst/>
          </a:prstGeom>
        </p:spPr>
      </p:pic>
    </p:spTree>
    <p:extLst>
      <p:ext uri="{BB962C8B-B14F-4D97-AF65-F5344CB8AC3E}">
        <p14:creationId xmlns:p14="http://schemas.microsoft.com/office/powerpoint/2010/main" val="3731788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63311"/>
          </a:xfrm>
        </p:spPr>
        <p:txBody>
          <a:bodyPr>
            <a:normAutofit/>
          </a:bodyPr>
          <a:lstStyle/>
          <a:p>
            <a:pPr algn="ctr"/>
            <a:r>
              <a:rPr lang="en-US" sz="5400" dirty="0">
                <a:solidFill>
                  <a:srgbClr val="4472C4">
                    <a:lumMod val="75000"/>
                  </a:srgbClr>
                </a:solidFill>
              </a:rPr>
              <a:t>Lab 4 – Test Equipment </a:t>
            </a:r>
            <a:r>
              <a:rPr lang="en-US" sz="5400" dirty="0" smtClean="0">
                <a:solidFill>
                  <a:srgbClr val="4472C4">
                    <a:lumMod val="75000"/>
                  </a:srgbClr>
                </a:solidFill>
              </a:rPr>
              <a:t>Basics</a:t>
            </a:r>
            <a:endParaRPr lang="en-US" sz="4000" dirty="0">
              <a:solidFill>
                <a:schemeClr val="accent6">
                  <a:lumMod val="75000"/>
                </a:schemeClr>
              </a:solidFill>
            </a:endParaRPr>
          </a:p>
        </p:txBody>
      </p:sp>
      <p:sp>
        <p:nvSpPr>
          <p:cNvPr id="3" name="Content Placeholder 2"/>
          <p:cNvSpPr>
            <a:spLocks noGrp="1"/>
          </p:cNvSpPr>
          <p:nvPr>
            <p:ph idx="1"/>
          </p:nvPr>
        </p:nvSpPr>
        <p:spPr>
          <a:xfrm>
            <a:off x="838200" y="1376218"/>
            <a:ext cx="10515600" cy="4800745"/>
          </a:xfrm>
        </p:spPr>
        <p:txBody>
          <a:bodyPr/>
          <a:lstStyle/>
          <a:p>
            <a:pPr marL="0" indent="0" algn="ctr">
              <a:buNone/>
            </a:pPr>
            <a:r>
              <a:rPr lang="en-US" b="1" dirty="0" smtClean="0">
                <a:solidFill>
                  <a:schemeClr val="accent5">
                    <a:lumMod val="75000"/>
                  </a:schemeClr>
                </a:solidFill>
              </a:rPr>
              <a:t>Conclusion</a:t>
            </a:r>
            <a:endParaRPr lang="en-US" sz="2000" b="1" dirty="0" smtClean="0">
              <a:solidFill>
                <a:schemeClr val="accent5">
                  <a:lumMod val="75000"/>
                </a:schemeClr>
              </a:solidFill>
            </a:endParaRPr>
          </a:p>
          <a:p>
            <a:pPr lvl="1">
              <a:buFontTx/>
              <a:buChar char="-"/>
            </a:pPr>
            <a:r>
              <a:rPr lang="en-US" dirty="0" smtClean="0">
                <a:solidFill>
                  <a:schemeClr val="accent5">
                    <a:lumMod val="75000"/>
                  </a:schemeClr>
                </a:solidFill>
              </a:rPr>
              <a:t>I learned how the different controls on a function generator effect the outcome of what appears on the oscilloscope screen. Also, I learned how to use the cursors on the oscilloscope to take readings from the screen.</a:t>
            </a:r>
          </a:p>
          <a:p>
            <a:pPr lvl="1">
              <a:buFontTx/>
              <a:buChar char="-"/>
            </a:pPr>
            <a:endParaRPr lang="en-US" dirty="0" smtClean="0">
              <a:solidFill>
                <a:schemeClr val="accent5">
                  <a:lumMod val="75000"/>
                </a:schemeClr>
              </a:solidFill>
            </a:endParaRPr>
          </a:p>
          <a:p>
            <a:pPr marL="457200" lvl="1" indent="0">
              <a:buNone/>
            </a:pPr>
            <a:r>
              <a:rPr lang="en-US" dirty="0" smtClean="0">
                <a:solidFill>
                  <a:schemeClr val="accent5">
                    <a:lumMod val="75000"/>
                  </a:schemeClr>
                </a:solidFill>
              </a:rPr>
              <a:t>- I did have trouble adjusting the function generator to get the readings I needed from the oscilloscope, however with much practice I feel more comfortable with the unit.</a:t>
            </a:r>
          </a:p>
          <a:p>
            <a:pPr marL="457200" lvl="1" indent="0">
              <a:buNone/>
            </a:pPr>
            <a:endParaRPr lang="en-US" dirty="0" smtClean="0">
              <a:solidFill>
                <a:schemeClr val="accent6">
                  <a:lumMod val="75000"/>
                </a:schemeClr>
              </a:solidFill>
            </a:endParaRPr>
          </a:p>
        </p:txBody>
      </p:sp>
      <p:sp>
        <p:nvSpPr>
          <p:cNvPr id="4" name="Footer Placeholder 3"/>
          <p:cNvSpPr>
            <a:spLocks noGrp="1"/>
          </p:cNvSpPr>
          <p:nvPr>
            <p:ph type="ftr" sz="quarter" idx="11"/>
          </p:nvPr>
        </p:nvSpPr>
        <p:spPr>
          <a:xfrm>
            <a:off x="838199" y="6356349"/>
            <a:ext cx="2009775" cy="365125"/>
          </a:xfrm>
        </p:spPr>
        <p:txBody>
          <a:bodyPr/>
          <a:lstStyle/>
          <a:p>
            <a:pPr algn="l"/>
            <a:r>
              <a:rPr lang="en-US" dirty="0"/>
              <a:t>EECT 101-50C Lab Notebook</a:t>
            </a:r>
          </a:p>
        </p:txBody>
      </p:sp>
      <p:sp>
        <p:nvSpPr>
          <p:cNvPr id="5" name="Slide Number Placeholder 4"/>
          <p:cNvSpPr>
            <a:spLocks noGrp="1"/>
          </p:cNvSpPr>
          <p:nvPr>
            <p:ph type="sldNum" sz="quarter" idx="12"/>
          </p:nvPr>
        </p:nvSpPr>
        <p:spPr/>
        <p:txBody>
          <a:bodyPr/>
          <a:lstStyle/>
          <a:p>
            <a:fld id="{B205E3D1-8C80-40C9-AABD-810F903285A1}" type="slidenum">
              <a:rPr lang="en-US" smtClean="0"/>
              <a:t>35</a:t>
            </a:fld>
            <a:endParaRPr lang="en-US"/>
          </a:p>
        </p:txBody>
      </p:sp>
    </p:spTree>
    <p:extLst>
      <p:ext uri="{BB962C8B-B14F-4D97-AF65-F5344CB8AC3E}">
        <p14:creationId xmlns:p14="http://schemas.microsoft.com/office/powerpoint/2010/main" val="3948161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sz="5400" dirty="0" smtClean="0">
                <a:solidFill>
                  <a:srgbClr val="9966FF"/>
                </a:solidFill>
              </a:rPr>
              <a:t>Lab 5 – </a:t>
            </a:r>
            <a:r>
              <a:rPr lang="en-US" sz="5400" dirty="0">
                <a:solidFill>
                  <a:srgbClr val="9966FF"/>
                </a:solidFill>
              </a:rPr>
              <a:t>Capacitors, Inductors</a:t>
            </a:r>
            <a:r>
              <a:rPr lang="en-US" sz="5400" dirty="0" smtClean="0">
                <a:solidFill>
                  <a:srgbClr val="9966FF"/>
                </a:solidFill>
              </a:rPr>
              <a:t/>
            </a:r>
            <a:br>
              <a:rPr lang="en-US" sz="5400" dirty="0" smtClean="0">
                <a:solidFill>
                  <a:srgbClr val="9966FF"/>
                </a:solidFill>
              </a:rPr>
            </a:br>
            <a:endParaRPr lang="en-US" sz="2400" dirty="0">
              <a:solidFill>
                <a:srgbClr val="9966FF"/>
              </a:solidFill>
            </a:endParaRPr>
          </a:p>
        </p:txBody>
      </p:sp>
      <p:sp>
        <p:nvSpPr>
          <p:cNvPr id="4" name="Footer Placeholder 3"/>
          <p:cNvSpPr>
            <a:spLocks noGrp="1"/>
          </p:cNvSpPr>
          <p:nvPr>
            <p:ph type="ftr" sz="quarter" idx="11"/>
          </p:nvPr>
        </p:nvSpPr>
        <p:spPr>
          <a:xfrm>
            <a:off x="831850" y="6356349"/>
            <a:ext cx="2434389" cy="365125"/>
          </a:xfrm>
        </p:spPr>
        <p:txBody>
          <a:bodyPr/>
          <a:lstStyle/>
          <a:p>
            <a:pPr algn="l"/>
            <a:r>
              <a:rPr lang="en-US" dirty="0"/>
              <a:t>EECT 101-50C Lab Notebook</a:t>
            </a:r>
          </a:p>
        </p:txBody>
      </p:sp>
      <p:sp>
        <p:nvSpPr>
          <p:cNvPr id="5" name="Slide Number Placeholder 4"/>
          <p:cNvSpPr>
            <a:spLocks noGrp="1"/>
          </p:cNvSpPr>
          <p:nvPr>
            <p:ph type="sldNum" sz="quarter" idx="12"/>
          </p:nvPr>
        </p:nvSpPr>
        <p:spPr/>
        <p:txBody>
          <a:bodyPr/>
          <a:lstStyle/>
          <a:p>
            <a:fld id="{B205E3D1-8C80-40C9-AABD-810F903285A1}" type="slidenum">
              <a:rPr lang="en-US" smtClean="0"/>
              <a:t>36</a:t>
            </a:fld>
            <a:endParaRPr lang="en-US"/>
          </a:p>
        </p:txBody>
      </p:sp>
      <p:pic>
        <p:nvPicPr>
          <p:cNvPr id="3" name="Picture 2"/>
          <p:cNvPicPr>
            <a:picLocks noChangeAspect="1"/>
          </p:cNvPicPr>
          <p:nvPr/>
        </p:nvPicPr>
        <p:blipFill>
          <a:blip r:embed="rId2"/>
          <a:stretch>
            <a:fillRect/>
          </a:stretch>
        </p:blipFill>
        <p:spPr>
          <a:xfrm>
            <a:off x="8610600" y="3437191"/>
            <a:ext cx="2381250" cy="3019425"/>
          </a:xfrm>
          <a:prstGeom prst="rect">
            <a:avLst/>
          </a:prstGeom>
        </p:spPr>
      </p:pic>
    </p:spTree>
    <p:extLst>
      <p:ext uri="{BB962C8B-B14F-4D97-AF65-F5344CB8AC3E}">
        <p14:creationId xmlns:p14="http://schemas.microsoft.com/office/powerpoint/2010/main" val="2451744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dirty="0">
                <a:solidFill>
                  <a:srgbClr val="9966FF"/>
                </a:solidFill>
              </a:rPr>
              <a:t>Lab 5 – Capacitors, </a:t>
            </a:r>
            <a:r>
              <a:rPr lang="en-US" sz="5400" dirty="0" smtClean="0">
                <a:solidFill>
                  <a:srgbClr val="9966FF"/>
                </a:solidFill>
              </a:rPr>
              <a:t>Inductors</a:t>
            </a:r>
            <a:endParaRPr lang="en-US" dirty="0">
              <a:solidFill>
                <a:srgbClr val="9966FF"/>
              </a:solidFill>
            </a:endParaRPr>
          </a:p>
        </p:txBody>
      </p:sp>
      <p:sp>
        <p:nvSpPr>
          <p:cNvPr id="3" name="Footer Placeholder 2"/>
          <p:cNvSpPr>
            <a:spLocks noGrp="1"/>
          </p:cNvSpPr>
          <p:nvPr>
            <p:ph type="ftr" sz="quarter" idx="11"/>
          </p:nvPr>
        </p:nvSpPr>
        <p:spPr/>
        <p:txBody>
          <a:bodyPr/>
          <a:lstStyle/>
          <a:p>
            <a:r>
              <a:rPr lang="en-US" smtClean="0"/>
              <a:t>EECT 101 Lab Notebook</a:t>
            </a:r>
            <a:endParaRPr lang="en-US"/>
          </a:p>
        </p:txBody>
      </p:sp>
      <p:sp>
        <p:nvSpPr>
          <p:cNvPr id="4" name="Slide Number Placeholder 3"/>
          <p:cNvSpPr>
            <a:spLocks noGrp="1"/>
          </p:cNvSpPr>
          <p:nvPr>
            <p:ph type="sldNum" sz="quarter" idx="12"/>
          </p:nvPr>
        </p:nvSpPr>
        <p:spPr/>
        <p:txBody>
          <a:bodyPr/>
          <a:lstStyle/>
          <a:p>
            <a:fld id="{B205E3D1-8C80-40C9-AABD-810F903285A1}" type="slidenum">
              <a:rPr lang="en-US" smtClean="0"/>
              <a:t>37</a:t>
            </a:fld>
            <a:endParaRPr lang="en-US"/>
          </a:p>
        </p:txBody>
      </p:sp>
      <p:sp>
        <p:nvSpPr>
          <p:cNvPr id="8" name="Rectangle 7"/>
          <p:cNvSpPr/>
          <p:nvPr/>
        </p:nvSpPr>
        <p:spPr>
          <a:xfrm>
            <a:off x="1769918" y="1860796"/>
            <a:ext cx="7446818" cy="5413277"/>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en-US" sz="2800" dirty="0">
                <a:solidFill>
                  <a:srgbClr val="9966FF"/>
                </a:solidFill>
              </a:rPr>
              <a:t>Objective</a:t>
            </a:r>
          </a:p>
          <a:p>
            <a:pPr marL="1371600" lvl="2" indent="-457200">
              <a:lnSpc>
                <a:spcPct val="90000"/>
              </a:lnSpc>
              <a:spcBef>
                <a:spcPts val="500"/>
              </a:spcBef>
              <a:buAutoNum type="arabicPeriod"/>
            </a:pPr>
            <a:r>
              <a:rPr lang="en-US" sz="2000" dirty="0" smtClean="0">
                <a:solidFill>
                  <a:srgbClr val="9966FF"/>
                </a:solidFill>
              </a:rPr>
              <a:t>To under stand </a:t>
            </a:r>
            <a:r>
              <a:rPr lang="en-US" sz="2000" dirty="0">
                <a:solidFill>
                  <a:srgbClr val="9966FF"/>
                </a:solidFill>
              </a:rPr>
              <a:t>LCR meter </a:t>
            </a:r>
            <a:r>
              <a:rPr lang="en-US" sz="2000" dirty="0" smtClean="0">
                <a:solidFill>
                  <a:srgbClr val="9966FF"/>
                </a:solidFill>
              </a:rPr>
              <a:t>and how to </a:t>
            </a:r>
            <a:r>
              <a:rPr lang="en-US" sz="2000" dirty="0">
                <a:solidFill>
                  <a:srgbClr val="9966FF"/>
                </a:solidFill>
              </a:rPr>
              <a:t>measure inductors and capacitors including custom hand-wound inductors</a:t>
            </a:r>
            <a:r>
              <a:rPr lang="en-US" sz="2000" dirty="0" smtClean="0">
                <a:solidFill>
                  <a:srgbClr val="9966FF"/>
                </a:solidFill>
              </a:rPr>
              <a:t>.</a:t>
            </a:r>
          </a:p>
          <a:p>
            <a:pPr marL="1371600" lvl="2" indent="-457200">
              <a:lnSpc>
                <a:spcPct val="90000"/>
              </a:lnSpc>
              <a:spcBef>
                <a:spcPts val="500"/>
              </a:spcBef>
              <a:buAutoNum type="arabicPeriod"/>
            </a:pPr>
            <a:endParaRPr lang="en-US" sz="2000" dirty="0">
              <a:solidFill>
                <a:srgbClr val="9966FF"/>
              </a:solidFill>
            </a:endParaRPr>
          </a:p>
          <a:p>
            <a:pPr marL="1371600" lvl="2" indent="-457200">
              <a:lnSpc>
                <a:spcPct val="90000"/>
              </a:lnSpc>
              <a:spcBef>
                <a:spcPts val="500"/>
              </a:spcBef>
              <a:buAutoNum type="arabicPeriod" startAt="2"/>
            </a:pPr>
            <a:r>
              <a:rPr lang="en-US" sz="2000" dirty="0" smtClean="0">
                <a:solidFill>
                  <a:srgbClr val="9966FF"/>
                </a:solidFill>
              </a:rPr>
              <a:t>To </a:t>
            </a:r>
            <a:r>
              <a:rPr lang="en-US" sz="2000" dirty="0">
                <a:solidFill>
                  <a:srgbClr val="9966FF"/>
                </a:solidFill>
              </a:rPr>
              <a:t>learn </a:t>
            </a:r>
            <a:r>
              <a:rPr lang="en-US" sz="2000" dirty="0" smtClean="0">
                <a:solidFill>
                  <a:srgbClr val="9966FF"/>
                </a:solidFill>
              </a:rPr>
              <a:t>how to run and LCR meter, and take readings from one.</a:t>
            </a:r>
          </a:p>
          <a:p>
            <a:pPr marL="228600" lvl="0" indent="-228600">
              <a:lnSpc>
                <a:spcPct val="90000"/>
              </a:lnSpc>
              <a:spcBef>
                <a:spcPts val="1000"/>
              </a:spcBef>
              <a:buFont typeface="Arial" panose="020B0604020202020204" pitchFamily="34" charset="0"/>
              <a:buChar char="•"/>
            </a:pPr>
            <a:r>
              <a:rPr lang="en-US" sz="2800" dirty="0" smtClean="0">
                <a:solidFill>
                  <a:srgbClr val="9966FF"/>
                </a:solidFill>
              </a:rPr>
              <a:t>Equipment </a:t>
            </a:r>
            <a:r>
              <a:rPr lang="en-US" sz="2800" dirty="0">
                <a:solidFill>
                  <a:srgbClr val="9966FF"/>
                </a:solidFill>
              </a:rPr>
              <a:t>and Material</a:t>
            </a:r>
          </a:p>
          <a:p>
            <a:pPr lvl="2">
              <a:lnSpc>
                <a:spcPct val="90000"/>
              </a:lnSpc>
              <a:spcBef>
                <a:spcPts val="500"/>
              </a:spcBef>
            </a:pPr>
            <a:r>
              <a:rPr lang="en-US" sz="2000" dirty="0" smtClean="0">
                <a:solidFill>
                  <a:srgbClr val="9966FF"/>
                </a:solidFill>
              </a:rPr>
              <a:t>4 Capacitors</a:t>
            </a:r>
            <a:r>
              <a:rPr lang="en-US" sz="2000" dirty="0">
                <a:solidFill>
                  <a:srgbClr val="9966FF"/>
                </a:solidFill>
              </a:rPr>
              <a:t>: 4.7pF, 0.0033uF, 0.01uF, and electrolytic 4.7uF</a:t>
            </a:r>
            <a:endParaRPr lang="en-US" sz="2000" dirty="0" smtClean="0">
              <a:solidFill>
                <a:srgbClr val="9966FF"/>
              </a:solidFill>
            </a:endParaRPr>
          </a:p>
          <a:p>
            <a:pPr lvl="2">
              <a:lnSpc>
                <a:spcPct val="90000"/>
              </a:lnSpc>
              <a:spcBef>
                <a:spcPts val="500"/>
              </a:spcBef>
            </a:pPr>
            <a:r>
              <a:rPr lang="en-US" sz="2000" dirty="0" smtClean="0">
                <a:solidFill>
                  <a:srgbClr val="9966FF"/>
                </a:solidFill>
              </a:rPr>
              <a:t>3 </a:t>
            </a:r>
            <a:r>
              <a:rPr lang="en-US" sz="2000" dirty="0">
                <a:solidFill>
                  <a:srgbClr val="9966FF"/>
                </a:solidFill>
              </a:rPr>
              <a:t>Inductors: 100uH, 22mH, and 100mH</a:t>
            </a:r>
            <a:endParaRPr lang="en-US" sz="2000" dirty="0" smtClean="0">
              <a:solidFill>
                <a:srgbClr val="9966FF"/>
              </a:solidFill>
            </a:endParaRPr>
          </a:p>
          <a:p>
            <a:pPr lvl="2">
              <a:lnSpc>
                <a:spcPct val="90000"/>
              </a:lnSpc>
              <a:spcBef>
                <a:spcPts val="500"/>
              </a:spcBef>
            </a:pPr>
            <a:r>
              <a:rPr lang="en-US" sz="2000" dirty="0" smtClean="0">
                <a:solidFill>
                  <a:srgbClr val="9966FF"/>
                </a:solidFill>
              </a:rPr>
              <a:t>3 Custom Wound Inductors</a:t>
            </a:r>
            <a:r>
              <a:rPr lang="en-US" sz="2000" dirty="0">
                <a:solidFill>
                  <a:srgbClr val="9966FF"/>
                </a:solidFill>
              </a:rPr>
              <a:t>: </a:t>
            </a:r>
            <a:r>
              <a:rPr lang="en-US" sz="2000" dirty="0" smtClean="0">
                <a:solidFill>
                  <a:srgbClr val="9966FF"/>
                </a:solidFill>
              </a:rPr>
              <a:t>T68 </a:t>
            </a:r>
            <a:r>
              <a:rPr lang="en-US" sz="2000" dirty="0">
                <a:solidFill>
                  <a:srgbClr val="9966FF"/>
                </a:solidFill>
              </a:rPr>
              <a:t>core </a:t>
            </a:r>
            <a:r>
              <a:rPr lang="en-US" sz="2000" dirty="0" smtClean="0">
                <a:solidFill>
                  <a:srgbClr val="9966FF"/>
                </a:solidFill>
              </a:rPr>
              <a:t>w/ </a:t>
            </a:r>
            <a:r>
              <a:rPr lang="en-US" sz="2000" dirty="0">
                <a:solidFill>
                  <a:srgbClr val="9966FF"/>
                </a:solidFill>
              </a:rPr>
              <a:t>10 </a:t>
            </a:r>
            <a:r>
              <a:rPr lang="en-US" sz="2000" dirty="0" smtClean="0">
                <a:solidFill>
                  <a:srgbClr val="9966FF"/>
                </a:solidFill>
              </a:rPr>
              <a:t>turn, T68 core w/ </a:t>
            </a:r>
            <a:r>
              <a:rPr lang="en-US" sz="2000" dirty="0">
                <a:solidFill>
                  <a:srgbClr val="9966FF"/>
                </a:solidFill>
              </a:rPr>
              <a:t>15 turns,  and T80 core </a:t>
            </a:r>
            <a:r>
              <a:rPr lang="en-US" sz="2000" dirty="0" smtClean="0">
                <a:solidFill>
                  <a:srgbClr val="9966FF"/>
                </a:solidFill>
              </a:rPr>
              <a:t>w/ </a:t>
            </a:r>
            <a:r>
              <a:rPr lang="en-US" sz="2000" dirty="0">
                <a:solidFill>
                  <a:srgbClr val="9966FF"/>
                </a:solidFill>
              </a:rPr>
              <a:t>20 turns</a:t>
            </a:r>
            <a:endParaRPr lang="en-US" sz="2000" dirty="0" smtClean="0">
              <a:solidFill>
                <a:srgbClr val="9966FF"/>
              </a:solidFill>
            </a:endParaRPr>
          </a:p>
          <a:p>
            <a:pPr lvl="2">
              <a:lnSpc>
                <a:spcPct val="90000"/>
              </a:lnSpc>
              <a:spcBef>
                <a:spcPts val="500"/>
              </a:spcBef>
            </a:pPr>
            <a:r>
              <a:rPr lang="en-US" sz="2000" dirty="0" smtClean="0">
                <a:solidFill>
                  <a:srgbClr val="9966FF"/>
                </a:solidFill>
              </a:rPr>
              <a:t>LCR Meter: </a:t>
            </a:r>
            <a:r>
              <a:rPr lang="en-US" sz="2000" dirty="0">
                <a:solidFill>
                  <a:srgbClr val="9966FF"/>
                </a:solidFill>
              </a:rPr>
              <a:t>LCR-819 </a:t>
            </a:r>
            <a:r>
              <a:rPr lang="en-US" sz="2000" dirty="0" smtClean="0">
                <a:solidFill>
                  <a:srgbClr val="9966FF"/>
                </a:solidFill>
              </a:rPr>
              <a:t>SN:GEN220267</a:t>
            </a:r>
          </a:p>
          <a:p>
            <a:pPr lvl="2">
              <a:lnSpc>
                <a:spcPct val="90000"/>
              </a:lnSpc>
              <a:spcBef>
                <a:spcPts val="500"/>
              </a:spcBef>
            </a:pPr>
            <a:r>
              <a:rPr lang="en-US" sz="2000" dirty="0" smtClean="0">
                <a:solidFill>
                  <a:srgbClr val="9966FF"/>
                </a:solidFill>
              </a:rPr>
              <a:t>Bench 1- Caliper</a:t>
            </a:r>
            <a:endParaRPr lang="en-US" sz="2000" dirty="0">
              <a:solidFill>
                <a:srgbClr val="9966FF"/>
              </a:solidFill>
            </a:endParaRPr>
          </a:p>
          <a:p>
            <a:pPr lvl="2">
              <a:lnSpc>
                <a:spcPct val="90000"/>
              </a:lnSpc>
              <a:spcBef>
                <a:spcPts val="500"/>
              </a:spcBef>
            </a:pPr>
            <a:endParaRPr lang="en-US" sz="2000" dirty="0" smtClean="0">
              <a:solidFill>
                <a:srgbClr val="9933FF"/>
              </a:solidFill>
            </a:endParaRPr>
          </a:p>
          <a:p>
            <a:pPr marL="228600" lvl="0" indent="-228600">
              <a:lnSpc>
                <a:spcPct val="90000"/>
              </a:lnSpc>
              <a:spcBef>
                <a:spcPts val="1000"/>
              </a:spcBef>
              <a:buFont typeface="Arial" panose="020B0604020202020204" pitchFamily="34" charset="0"/>
              <a:buChar char="•"/>
            </a:pPr>
            <a:endParaRPr lang="en-US" sz="2800" dirty="0">
              <a:solidFill>
                <a:srgbClr val="9933FF"/>
              </a:solidFill>
            </a:endParaRPr>
          </a:p>
        </p:txBody>
      </p:sp>
      <p:pic>
        <p:nvPicPr>
          <p:cNvPr id="2050" name="Picture 2" descr="http://images.clipshrine.com/wheel/thumb-Venus-planet-start-constellation-space-universe--33.3-1612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6888" y="1399032"/>
            <a:ext cx="2292088" cy="2292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2737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9966FF"/>
                </a:solidFill>
              </a:rPr>
              <a:t>Lab 5 – Capacitors, </a:t>
            </a:r>
            <a:r>
              <a:rPr lang="en-US" dirty="0" smtClean="0">
                <a:solidFill>
                  <a:srgbClr val="9966FF"/>
                </a:solidFill>
              </a:rPr>
              <a:t>Inductors</a:t>
            </a:r>
            <a:endParaRPr lang="en-US" dirty="0">
              <a:solidFill>
                <a:srgbClr val="9966FF"/>
              </a:solidFill>
            </a:endParaRPr>
          </a:p>
        </p:txBody>
      </p:sp>
      <p:sp>
        <p:nvSpPr>
          <p:cNvPr id="3" name="Content Placeholder 2"/>
          <p:cNvSpPr>
            <a:spLocks noGrp="1"/>
          </p:cNvSpPr>
          <p:nvPr>
            <p:ph idx="1"/>
          </p:nvPr>
        </p:nvSpPr>
        <p:spPr>
          <a:xfrm>
            <a:off x="188768" y="1565853"/>
            <a:ext cx="11814464" cy="4351338"/>
          </a:xfrm>
        </p:spPr>
        <p:txBody>
          <a:bodyPr>
            <a:normAutofit/>
          </a:bodyPr>
          <a:lstStyle/>
          <a:p>
            <a:r>
              <a:rPr lang="en-US" dirty="0">
                <a:solidFill>
                  <a:srgbClr val="9966FF"/>
                </a:solidFill>
              </a:rPr>
              <a:t>Research and </a:t>
            </a:r>
            <a:r>
              <a:rPr lang="en-US" dirty="0" smtClean="0">
                <a:solidFill>
                  <a:srgbClr val="9966FF"/>
                </a:solidFill>
              </a:rPr>
              <a:t>Information</a:t>
            </a:r>
          </a:p>
          <a:p>
            <a:pPr marL="457200" lvl="1" indent="0">
              <a:buNone/>
            </a:pPr>
            <a:endParaRPr lang="en-US" dirty="0" smtClean="0">
              <a:hlinkClick r:id=""/>
            </a:endParaRPr>
          </a:p>
          <a:p>
            <a:pPr marL="457200" lvl="1" indent="0">
              <a:buNone/>
            </a:pPr>
            <a:r>
              <a:rPr lang="en-US" i="1" dirty="0"/>
              <a:t>https://www.youtube.com/watch?v=X707xxqB1Qc </a:t>
            </a:r>
            <a:r>
              <a:rPr lang="en-US" dirty="0" smtClean="0">
                <a:solidFill>
                  <a:srgbClr val="9966FF"/>
                </a:solidFill>
              </a:rPr>
              <a:t>- (</a:t>
            </a:r>
            <a:r>
              <a:rPr lang="en-US" dirty="0">
                <a:solidFill>
                  <a:srgbClr val="9966FF"/>
                </a:solidFill>
              </a:rPr>
              <a:t>What is a Capacitor</a:t>
            </a:r>
            <a:r>
              <a:rPr lang="en-US" dirty="0" smtClean="0">
                <a:solidFill>
                  <a:srgbClr val="9966FF"/>
                </a:solidFill>
              </a:rPr>
              <a:t>? P1.)</a:t>
            </a:r>
            <a:endParaRPr lang="en-US" dirty="0" smtClean="0">
              <a:solidFill>
                <a:srgbClr val="9966FF"/>
              </a:solidFill>
              <a:hlinkClick r:id=""/>
            </a:endParaRPr>
          </a:p>
          <a:p>
            <a:pPr marL="457200" lvl="1" indent="0">
              <a:buNone/>
            </a:pPr>
            <a:r>
              <a:rPr lang="en-US" i="1" dirty="0"/>
              <a:t>https://</a:t>
            </a:r>
            <a:r>
              <a:rPr lang="en-US" i="1" dirty="0" smtClean="0"/>
              <a:t>www.youtube.com/watch?v=gOwJLgjRtw8 </a:t>
            </a:r>
            <a:r>
              <a:rPr lang="en-US" dirty="0" smtClean="0">
                <a:solidFill>
                  <a:srgbClr val="9966FF"/>
                </a:solidFill>
              </a:rPr>
              <a:t>– (</a:t>
            </a:r>
            <a:r>
              <a:rPr lang="en-US" dirty="0">
                <a:solidFill>
                  <a:srgbClr val="9966FF"/>
                </a:solidFill>
              </a:rPr>
              <a:t>What is a Capacitor</a:t>
            </a:r>
            <a:r>
              <a:rPr lang="en-US" dirty="0" smtClean="0">
                <a:solidFill>
                  <a:srgbClr val="9966FF"/>
                </a:solidFill>
              </a:rPr>
              <a:t>? P2.)</a:t>
            </a:r>
            <a:endParaRPr lang="en-US" dirty="0">
              <a:solidFill>
                <a:srgbClr val="9966FF"/>
              </a:solidFill>
            </a:endParaRPr>
          </a:p>
          <a:p>
            <a:pPr marL="457200" lvl="1" indent="0">
              <a:buNone/>
            </a:pPr>
            <a:r>
              <a:rPr lang="en-US" i="1" dirty="0"/>
              <a:t>https://www.youtube.com/</a:t>
            </a:r>
            <a:r>
              <a:rPr lang="en-US" i="1" dirty="0" err="1"/>
              <a:t>watch?v</a:t>
            </a:r>
            <a:r>
              <a:rPr lang="en-US" i="1" dirty="0"/>
              <a:t>=t9Qwx75eg8w</a:t>
            </a:r>
            <a:r>
              <a:rPr lang="en-US" dirty="0" smtClean="0">
                <a:solidFill>
                  <a:srgbClr val="9966FF"/>
                </a:solidFill>
              </a:rPr>
              <a:t>– (</a:t>
            </a:r>
            <a:r>
              <a:rPr lang="en-US" dirty="0">
                <a:solidFill>
                  <a:srgbClr val="9966FF"/>
                </a:solidFill>
              </a:rPr>
              <a:t>How a Capacitor </a:t>
            </a:r>
            <a:r>
              <a:rPr lang="en-US" dirty="0" smtClean="0">
                <a:solidFill>
                  <a:srgbClr val="9966FF"/>
                </a:solidFill>
              </a:rPr>
              <a:t>Works.)</a:t>
            </a:r>
            <a:endParaRPr lang="en-US" dirty="0">
              <a:solidFill>
                <a:srgbClr val="9966FF"/>
              </a:solidFill>
            </a:endParaRPr>
          </a:p>
          <a:p>
            <a:pPr marL="0" indent="0">
              <a:buNone/>
            </a:pPr>
            <a:r>
              <a:rPr lang="en-US" sz="2400" dirty="0" smtClean="0"/>
              <a:t>  </a:t>
            </a:r>
            <a:r>
              <a:rPr lang="en-US" sz="2400" i="1" dirty="0" smtClean="0"/>
              <a:t>     </a:t>
            </a:r>
            <a:r>
              <a:rPr lang="en-US" sz="2400" i="1" dirty="0"/>
              <a:t>https://www.youtube.com/</a:t>
            </a:r>
            <a:r>
              <a:rPr lang="en-US" sz="2400" i="1" dirty="0" err="1"/>
              <a:t>watch?v</a:t>
            </a:r>
            <a:r>
              <a:rPr lang="en-US" sz="2400" i="1" dirty="0"/>
              <a:t>=WKFnuHfmx00</a:t>
            </a:r>
            <a:r>
              <a:rPr lang="en-US" sz="2400" dirty="0" smtClean="0">
                <a:solidFill>
                  <a:srgbClr val="9966FF"/>
                </a:solidFill>
              </a:rPr>
              <a:t>– (</a:t>
            </a:r>
            <a:r>
              <a:rPr lang="en-US" sz="2400" dirty="0">
                <a:solidFill>
                  <a:srgbClr val="9966FF"/>
                </a:solidFill>
              </a:rPr>
              <a:t>What is an Inductor</a:t>
            </a:r>
            <a:r>
              <a:rPr lang="en-US" sz="2400" dirty="0" smtClean="0">
                <a:solidFill>
                  <a:srgbClr val="9966FF"/>
                </a:solidFill>
              </a:rPr>
              <a:t>? P1.)</a:t>
            </a:r>
          </a:p>
          <a:p>
            <a:pPr marL="0" indent="0">
              <a:buNone/>
            </a:pPr>
            <a:r>
              <a:rPr lang="fr-FR" sz="2400" i="1" dirty="0" smtClean="0"/>
              <a:t>       https</a:t>
            </a:r>
            <a:r>
              <a:rPr lang="fr-FR" sz="2400" i="1" dirty="0"/>
              <a:t>://www.youtube.com/watch?v=rqvqIQSBZc8 </a:t>
            </a:r>
            <a:r>
              <a:rPr lang="fr-FR" sz="2400" dirty="0" smtClean="0">
                <a:solidFill>
                  <a:srgbClr val="9966FF"/>
                </a:solidFill>
              </a:rPr>
              <a:t>- (</a:t>
            </a:r>
            <a:r>
              <a:rPr lang="en-US" sz="2400" dirty="0">
                <a:solidFill>
                  <a:srgbClr val="9966FF"/>
                </a:solidFill>
              </a:rPr>
              <a:t>What is an Inductor</a:t>
            </a:r>
            <a:r>
              <a:rPr lang="en-US" sz="2400" dirty="0" smtClean="0">
                <a:solidFill>
                  <a:srgbClr val="9966FF"/>
                </a:solidFill>
              </a:rPr>
              <a:t>? P2</a:t>
            </a:r>
            <a:r>
              <a:rPr lang="fr-FR" sz="2400" dirty="0" smtClean="0">
                <a:solidFill>
                  <a:srgbClr val="9966FF"/>
                </a:solidFill>
              </a:rPr>
              <a:t>.)</a:t>
            </a:r>
          </a:p>
          <a:p>
            <a:pPr marL="0" indent="0">
              <a:buNone/>
            </a:pPr>
            <a:r>
              <a:rPr lang="fr-FR" sz="2400" i="1" dirty="0" smtClean="0"/>
              <a:t>       https</a:t>
            </a:r>
            <a:r>
              <a:rPr lang="fr-FR" sz="2400" i="1" dirty="0"/>
              <a:t>://</a:t>
            </a:r>
            <a:r>
              <a:rPr lang="fr-FR" sz="2400" i="1" dirty="0" smtClean="0"/>
              <a:t>www.youtube.com/watch?v=NgwXkUt3XxQ </a:t>
            </a:r>
            <a:r>
              <a:rPr lang="fr-FR" sz="2400" i="1" dirty="0" smtClean="0">
                <a:solidFill>
                  <a:srgbClr val="9966FF"/>
                </a:solidFill>
              </a:rPr>
              <a:t>– </a:t>
            </a:r>
            <a:r>
              <a:rPr lang="fr-FR" sz="2400" dirty="0" smtClean="0">
                <a:solidFill>
                  <a:srgbClr val="9966FF"/>
                </a:solidFill>
              </a:rPr>
              <a:t>(</a:t>
            </a:r>
            <a:r>
              <a:rPr lang="en-US" sz="2400" dirty="0">
                <a:solidFill>
                  <a:srgbClr val="9966FF"/>
                </a:solidFill>
              </a:rPr>
              <a:t>Inductor </a:t>
            </a:r>
            <a:r>
              <a:rPr lang="en-US" sz="2400" dirty="0" smtClean="0">
                <a:solidFill>
                  <a:srgbClr val="9966FF"/>
                </a:solidFill>
              </a:rPr>
              <a:t>basics.)</a:t>
            </a:r>
            <a:endParaRPr lang="en-US" sz="2400" dirty="0">
              <a:solidFill>
                <a:srgbClr val="9966FF"/>
              </a:solidFill>
            </a:endParaRPr>
          </a:p>
          <a:p>
            <a:pPr marL="0" indent="0">
              <a:buNone/>
            </a:pPr>
            <a:endParaRPr lang="fr-FR" sz="2400" dirty="0" smtClean="0"/>
          </a:p>
          <a:p>
            <a:pPr marL="0" indent="0">
              <a:buNone/>
            </a:pPr>
            <a:endParaRPr lang="fr-FR" sz="2400" dirty="0">
              <a:solidFill>
                <a:srgbClr val="9933FF"/>
              </a:solidFill>
            </a:endParaRPr>
          </a:p>
        </p:txBody>
      </p:sp>
      <p:sp>
        <p:nvSpPr>
          <p:cNvPr id="4" name="Footer Placeholder 3"/>
          <p:cNvSpPr>
            <a:spLocks noGrp="1"/>
          </p:cNvSpPr>
          <p:nvPr>
            <p:ph type="ftr" sz="quarter" idx="11"/>
          </p:nvPr>
        </p:nvSpPr>
        <p:spPr>
          <a:xfrm>
            <a:off x="-252844" y="6365298"/>
            <a:ext cx="4114800" cy="365125"/>
          </a:xfrm>
        </p:spPr>
        <p:txBody>
          <a:bodyPr/>
          <a:lstStyle/>
          <a:p>
            <a:r>
              <a:rPr lang="en-US" dirty="0" smtClean="0"/>
              <a:t>EECT 101-50C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38</a:t>
            </a:fld>
            <a:endParaRPr lang="en-US"/>
          </a:p>
        </p:txBody>
      </p:sp>
    </p:spTree>
    <p:extLst>
      <p:ext uri="{BB962C8B-B14F-4D97-AF65-F5344CB8AC3E}">
        <p14:creationId xmlns:p14="http://schemas.microsoft.com/office/powerpoint/2010/main" val="3266757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dirty="0">
                <a:solidFill>
                  <a:srgbClr val="9966FF"/>
                </a:solidFill>
              </a:rPr>
              <a:t>Lab 5 – Capacitors, </a:t>
            </a:r>
            <a:r>
              <a:rPr lang="en-US" sz="5400" dirty="0" smtClean="0">
                <a:solidFill>
                  <a:srgbClr val="9966FF"/>
                </a:solidFill>
              </a:rPr>
              <a:t>Inductors</a:t>
            </a:r>
            <a:endParaRPr lang="en-US" dirty="0">
              <a:solidFill>
                <a:srgbClr val="9966FF"/>
              </a:solidFill>
            </a:endParaRPr>
          </a:p>
        </p:txBody>
      </p:sp>
      <p:sp>
        <p:nvSpPr>
          <p:cNvPr id="3" name="Footer Placeholder 2"/>
          <p:cNvSpPr>
            <a:spLocks noGrp="1"/>
          </p:cNvSpPr>
          <p:nvPr>
            <p:ph type="ftr" sz="quarter" idx="11"/>
          </p:nvPr>
        </p:nvSpPr>
        <p:spPr/>
        <p:txBody>
          <a:bodyPr/>
          <a:lstStyle/>
          <a:p>
            <a:r>
              <a:rPr lang="en-US" smtClean="0"/>
              <a:t>EECT 101 Lab Notebook</a:t>
            </a:r>
            <a:endParaRPr lang="en-US"/>
          </a:p>
        </p:txBody>
      </p:sp>
      <p:sp>
        <p:nvSpPr>
          <p:cNvPr id="4" name="Slide Number Placeholder 3"/>
          <p:cNvSpPr>
            <a:spLocks noGrp="1"/>
          </p:cNvSpPr>
          <p:nvPr>
            <p:ph type="sldNum" sz="quarter" idx="12"/>
          </p:nvPr>
        </p:nvSpPr>
        <p:spPr/>
        <p:txBody>
          <a:bodyPr/>
          <a:lstStyle/>
          <a:p>
            <a:fld id="{B205E3D1-8C80-40C9-AABD-810F903285A1}" type="slidenum">
              <a:rPr lang="en-US" smtClean="0"/>
              <a:t>39</a:t>
            </a:fld>
            <a:endParaRPr lang="en-US"/>
          </a:p>
        </p:txBody>
      </p:sp>
      <p:sp>
        <p:nvSpPr>
          <p:cNvPr id="6" name="Rectangle 5"/>
          <p:cNvSpPr/>
          <p:nvPr/>
        </p:nvSpPr>
        <p:spPr>
          <a:xfrm>
            <a:off x="299603" y="1458496"/>
            <a:ext cx="11592793" cy="3416320"/>
          </a:xfrm>
          <a:prstGeom prst="rect">
            <a:avLst/>
          </a:prstGeom>
        </p:spPr>
        <p:txBody>
          <a:bodyPr wrap="square">
            <a:spAutoFit/>
          </a:bodyPr>
          <a:lstStyle/>
          <a:p>
            <a:pPr algn="ctr"/>
            <a:r>
              <a:rPr lang="en-US" sz="2400" b="1" dirty="0">
                <a:solidFill>
                  <a:srgbClr val="9966FF"/>
                </a:solidFill>
              </a:rPr>
              <a:t>Procedure</a:t>
            </a:r>
          </a:p>
          <a:p>
            <a:endParaRPr lang="en-US" sz="2400" dirty="0">
              <a:solidFill>
                <a:srgbClr val="9966FF"/>
              </a:solidFill>
            </a:endParaRPr>
          </a:p>
          <a:p>
            <a:pPr marL="342900" indent="-342900">
              <a:buAutoNum type="arabicPeriod"/>
            </a:pPr>
            <a:r>
              <a:rPr lang="en-US" sz="2400" dirty="0" smtClean="0">
                <a:solidFill>
                  <a:srgbClr val="9966FF"/>
                </a:solidFill>
              </a:rPr>
              <a:t>Using and LCR meter measure the values of 4 different caps and 3 different inductors. </a:t>
            </a:r>
            <a:endParaRPr lang="en-US" sz="2400" dirty="0">
              <a:solidFill>
                <a:srgbClr val="9966FF"/>
              </a:solidFill>
            </a:endParaRPr>
          </a:p>
          <a:p>
            <a:pPr marL="342900" indent="-342900">
              <a:buAutoNum type="arabicPeriod"/>
            </a:pPr>
            <a:endParaRPr lang="en-US" sz="2400" dirty="0">
              <a:solidFill>
                <a:srgbClr val="9966FF"/>
              </a:solidFill>
            </a:endParaRPr>
          </a:p>
          <a:p>
            <a:pPr marL="342900" indent="-342900">
              <a:buAutoNum type="arabicPeriod"/>
            </a:pPr>
            <a:r>
              <a:rPr lang="en-US" sz="2400" dirty="0" smtClean="0">
                <a:solidFill>
                  <a:srgbClr val="9966FF"/>
                </a:solidFill>
              </a:rPr>
              <a:t>Hand wound 3 different inductors </a:t>
            </a:r>
            <a:r>
              <a:rPr lang="en-US" sz="2400" dirty="0">
                <a:solidFill>
                  <a:srgbClr val="9966FF"/>
                </a:solidFill>
              </a:rPr>
              <a:t>using 28AWG magnet </a:t>
            </a:r>
            <a:r>
              <a:rPr lang="en-US" sz="2400" dirty="0" smtClean="0">
                <a:solidFill>
                  <a:srgbClr val="9966FF"/>
                </a:solidFill>
              </a:rPr>
              <a:t>wire, and calculated possible values using excel.</a:t>
            </a:r>
            <a:endParaRPr lang="en-US" sz="2400" dirty="0">
              <a:solidFill>
                <a:srgbClr val="9966FF"/>
              </a:solidFill>
            </a:endParaRPr>
          </a:p>
          <a:p>
            <a:pPr marL="342900" indent="-342900">
              <a:buAutoNum type="arabicPeriod"/>
            </a:pPr>
            <a:endParaRPr lang="en-US" sz="2400" dirty="0">
              <a:solidFill>
                <a:srgbClr val="9966FF"/>
              </a:solidFill>
            </a:endParaRPr>
          </a:p>
          <a:p>
            <a:pPr marL="342900" indent="-342900">
              <a:buAutoNum type="arabicPeriod"/>
            </a:pPr>
            <a:r>
              <a:rPr lang="en-US" sz="2400" dirty="0" smtClean="0">
                <a:solidFill>
                  <a:srgbClr val="9966FF"/>
                </a:solidFill>
              </a:rPr>
              <a:t>Measured the hand wound inductors, and compared them to excel equations.</a:t>
            </a:r>
            <a:endParaRPr lang="en-US" sz="2400" dirty="0">
              <a:solidFill>
                <a:srgbClr val="9966FF"/>
              </a:solidFill>
            </a:endParaRPr>
          </a:p>
          <a:p>
            <a:pPr marL="342900" indent="-342900">
              <a:buAutoNum type="arabicPeriod"/>
            </a:pPr>
            <a:endParaRPr lang="en-US" sz="2400" dirty="0">
              <a:solidFill>
                <a:schemeClr val="accent4">
                  <a:lumMod val="50000"/>
                </a:schemeClr>
              </a:solidFill>
            </a:endParaRPr>
          </a:p>
        </p:txBody>
      </p:sp>
    </p:spTree>
    <p:extLst>
      <p:ext uri="{BB962C8B-B14F-4D97-AF65-F5344CB8AC3E}">
        <p14:creationId xmlns:p14="http://schemas.microsoft.com/office/powerpoint/2010/main" val="962527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7732532" y="3804762"/>
            <a:ext cx="3070546" cy="2885014"/>
          </a:xfrm>
          <a:prstGeom prst="rect">
            <a:avLst/>
          </a:prstGeom>
        </p:spPr>
      </p:pic>
      <p:sp>
        <p:nvSpPr>
          <p:cNvPr id="2" name="Title 1"/>
          <p:cNvSpPr>
            <a:spLocks noGrp="1"/>
          </p:cNvSpPr>
          <p:nvPr>
            <p:ph type="title"/>
          </p:nvPr>
        </p:nvSpPr>
        <p:spPr>
          <a:xfrm>
            <a:off x="838200" y="365126"/>
            <a:ext cx="10515600" cy="918730"/>
          </a:xfrm>
        </p:spPr>
        <p:txBody>
          <a:bodyPr>
            <a:normAutofit fontScale="90000"/>
          </a:bodyPr>
          <a:lstStyle/>
          <a:p>
            <a:pPr algn="ctr"/>
            <a:r>
              <a:rPr lang="en-US" dirty="0" smtClean="0">
                <a:solidFill>
                  <a:srgbClr val="C00000"/>
                </a:solidFill>
              </a:rPr>
              <a:t>Lab 1 – Test Equipment &amp; Resistors</a:t>
            </a:r>
            <a:r>
              <a:rPr lang="en-US" dirty="0" smtClean="0"/>
              <a:t/>
            </a:r>
            <a:br>
              <a:rPr lang="en-US" dirty="0" smtClean="0"/>
            </a:br>
            <a:endParaRPr lang="en-US" sz="2700" dirty="0"/>
          </a:p>
        </p:txBody>
      </p:sp>
      <p:sp>
        <p:nvSpPr>
          <p:cNvPr id="3" name="Content Placeholder 2"/>
          <p:cNvSpPr>
            <a:spLocks noGrp="1"/>
          </p:cNvSpPr>
          <p:nvPr>
            <p:ph idx="1"/>
          </p:nvPr>
        </p:nvSpPr>
        <p:spPr>
          <a:xfrm>
            <a:off x="838200" y="1459345"/>
            <a:ext cx="10515600" cy="4717618"/>
          </a:xfrm>
        </p:spPr>
        <p:txBody>
          <a:bodyPr/>
          <a:lstStyle/>
          <a:p>
            <a:r>
              <a:rPr lang="en-US" dirty="0" smtClean="0">
                <a:solidFill>
                  <a:srgbClr val="C00000"/>
                </a:solidFill>
              </a:rPr>
              <a:t>Objective</a:t>
            </a:r>
          </a:p>
          <a:p>
            <a:pPr marL="914400" lvl="2" indent="0">
              <a:buNone/>
            </a:pPr>
            <a:r>
              <a:rPr lang="en-US" dirty="0">
                <a:solidFill>
                  <a:srgbClr val="C00000"/>
                </a:solidFill>
              </a:rPr>
              <a:t>1. To understand what a resistor is.</a:t>
            </a:r>
          </a:p>
          <a:p>
            <a:pPr marL="914400" lvl="2" indent="0">
              <a:buNone/>
            </a:pPr>
            <a:r>
              <a:rPr lang="en-US" dirty="0">
                <a:solidFill>
                  <a:srgbClr val="C00000"/>
                </a:solidFill>
              </a:rPr>
              <a:t>2. To learn the purpose of color codes.</a:t>
            </a:r>
          </a:p>
          <a:p>
            <a:r>
              <a:rPr lang="en-US" dirty="0" smtClean="0">
                <a:solidFill>
                  <a:srgbClr val="C00000"/>
                </a:solidFill>
              </a:rPr>
              <a:t>Equipment and Material</a:t>
            </a:r>
          </a:p>
          <a:p>
            <a:pPr marL="914400" lvl="2" indent="0">
              <a:buNone/>
            </a:pPr>
            <a:r>
              <a:rPr lang="en-US" dirty="0" err="1">
                <a:solidFill>
                  <a:srgbClr val="C00000"/>
                </a:solidFill>
              </a:rPr>
              <a:t>MultiMeter</a:t>
            </a:r>
            <a:r>
              <a:rPr lang="en-US" dirty="0">
                <a:solidFill>
                  <a:srgbClr val="C00000"/>
                </a:solidFill>
              </a:rPr>
              <a:t>: </a:t>
            </a:r>
            <a:r>
              <a:rPr lang="en-US" dirty="0" err="1">
                <a:solidFill>
                  <a:srgbClr val="C00000"/>
                </a:solidFill>
              </a:rPr>
              <a:t>Gw</a:t>
            </a:r>
            <a:r>
              <a:rPr lang="en-US" dirty="0">
                <a:solidFill>
                  <a:srgbClr val="C00000"/>
                </a:solidFill>
              </a:rPr>
              <a:t> </a:t>
            </a:r>
            <a:r>
              <a:rPr lang="en-US" dirty="0" err="1">
                <a:solidFill>
                  <a:srgbClr val="C00000"/>
                </a:solidFill>
              </a:rPr>
              <a:t>Instek</a:t>
            </a:r>
            <a:r>
              <a:rPr lang="en-US" dirty="0">
                <a:solidFill>
                  <a:srgbClr val="C00000"/>
                </a:solidFill>
              </a:rPr>
              <a:t> GDM-8245 SN: CL860260 </a:t>
            </a:r>
          </a:p>
          <a:p>
            <a:pPr marL="914400" lvl="2" indent="0">
              <a:buNone/>
            </a:pPr>
            <a:r>
              <a:rPr lang="en-US" dirty="0">
                <a:solidFill>
                  <a:srgbClr val="C00000"/>
                </a:solidFill>
              </a:rPr>
              <a:t>Handheld Meter: OTE INSTRUMENTS SN: DT-6830</a:t>
            </a:r>
          </a:p>
          <a:p>
            <a:pPr marL="457200" lvl="1" indent="0">
              <a:buNone/>
            </a:pPr>
            <a:endParaRPr lang="en-US" dirty="0" smtClean="0">
              <a:solidFill>
                <a:srgbClr val="C00000"/>
              </a:solidFill>
            </a:endParaRPr>
          </a:p>
        </p:txBody>
      </p:sp>
      <p:sp>
        <p:nvSpPr>
          <p:cNvPr id="4" name="Footer Placeholder 3"/>
          <p:cNvSpPr>
            <a:spLocks noGrp="1"/>
          </p:cNvSpPr>
          <p:nvPr>
            <p:ph type="ftr" sz="quarter" idx="11"/>
          </p:nvPr>
        </p:nvSpPr>
        <p:spPr>
          <a:xfrm>
            <a:off x="838200" y="6339639"/>
            <a:ext cx="2145632" cy="365125"/>
          </a:xfrm>
        </p:spPr>
        <p:txBody>
          <a:bodyPr/>
          <a:lstStyle/>
          <a:p>
            <a:pPr algn="l"/>
            <a:r>
              <a:rPr lang="en-US" dirty="0" smtClean="0"/>
              <a:t>EECT 101-50C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4</a:t>
            </a:fld>
            <a:endParaRPr lang="en-US"/>
          </a:p>
        </p:txBody>
      </p:sp>
      <p:pic>
        <p:nvPicPr>
          <p:cNvPr id="9" name="Picture 8"/>
          <p:cNvPicPr>
            <a:picLocks noChangeAspect="1"/>
          </p:cNvPicPr>
          <p:nvPr/>
        </p:nvPicPr>
        <p:blipFill>
          <a:blip r:embed="rId3"/>
          <a:stretch>
            <a:fillRect/>
          </a:stretch>
        </p:blipFill>
        <p:spPr>
          <a:xfrm>
            <a:off x="2557465" y="4214937"/>
            <a:ext cx="1732228" cy="2568884"/>
          </a:xfrm>
          <a:prstGeom prst="rect">
            <a:avLst/>
          </a:prstGeom>
        </p:spPr>
      </p:pic>
      <p:pic>
        <p:nvPicPr>
          <p:cNvPr id="10" name="Picture 9"/>
          <p:cNvPicPr>
            <a:picLocks noChangeAspect="1"/>
          </p:cNvPicPr>
          <p:nvPr/>
        </p:nvPicPr>
        <p:blipFill>
          <a:blip r:embed="rId4"/>
          <a:stretch>
            <a:fillRect/>
          </a:stretch>
        </p:blipFill>
        <p:spPr>
          <a:xfrm>
            <a:off x="4776769" y="3919932"/>
            <a:ext cx="2016141" cy="2750767"/>
          </a:xfrm>
          <a:prstGeom prst="rect">
            <a:avLst/>
          </a:prstGeom>
        </p:spPr>
      </p:pic>
    </p:spTree>
    <p:extLst>
      <p:ext uri="{BB962C8B-B14F-4D97-AF65-F5344CB8AC3E}">
        <p14:creationId xmlns:p14="http://schemas.microsoft.com/office/powerpoint/2010/main" val="628617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a:bodyPr>
          <a:lstStyle/>
          <a:p>
            <a:pPr algn="ctr"/>
            <a:r>
              <a:rPr lang="en-US" sz="4000" dirty="0">
                <a:solidFill>
                  <a:srgbClr val="9966FF"/>
                </a:solidFill>
              </a:rPr>
              <a:t>Lab 5 – Capacitors, Inductors</a:t>
            </a:r>
          </a:p>
        </p:txBody>
      </p:sp>
      <p:sp>
        <p:nvSpPr>
          <p:cNvPr id="4" name="Footer Placeholder 3"/>
          <p:cNvSpPr>
            <a:spLocks noGrp="1"/>
          </p:cNvSpPr>
          <p:nvPr>
            <p:ph type="ftr" sz="quarter" idx="11"/>
          </p:nvPr>
        </p:nvSpPr>
        <p:spPr>
          <a:xfrm>
            <a:off x="838200" y="6339639"/>
            <a:ext cx="2145632" cy="365125"/>
          </a:xfrm>
        </p:spPr>
        <p:txBody>
          <a:bodyPr/>
          <a:lstStyle/>
          <a:p>
            <a:pPr algn="l"/>
            <a:r>
              <a:rPr lang="en-US" dirty="0"/>
              <a:t>EECT 101-50C Lab Notebook</a:t>
            </a:r>
          </a:p>
        </p:txBody>
      </p:sp>
      <p:sp>
        <p:nvSpPr>
          <p:cNvPr id="5" name="Slide Number Placeholder 4"/>
          <p:cNvSpPr>
            <a:spLocks noGrp="1"/>
          </p:cNvSpPr>
          <p:nvPr>
            <p:ph type="sldNum" sz="quarter" idx="12"/>
          </p:nvPr>
        </p:nvSpPr>
        <p:spPr/>
        <p:txBody>
          <a:bodyPr/>
          <a:lstStyle/>
          <a:p>
            <a:fld id="{B205E3D1-8C80-40C9-AABD-810F903285A1}" type="slidenum">
              <a:rPr lang="en-US" smtClean="0"/>
              <a:t>40</a:t>
            </a:fld>
            <a:endParaRPr lang="en-US"/>
          </a:p>
        </p:txBody>
      </p:sp>
      <p:sp>
        <p:nvSpPr>
          <p:cNvPr id="6" name="Content Placeholder 5"/>
          <p:cNvSpPr>
            <a:spLocks noGrp="1"/>
          </p:cNvSpPr>
          <p:nvPr>
            <p:ph idx="1"/>
          </p:nvPr>
        </p:nvSpPr>
        <p:spPr>
          <a:xfrm>
            <a:off x="838200" y="1188893"/>
            <a:ext cx="10515600" cy="4624388"/>
          </a:xfrm>
        </p:spPr>
        <p:txBody>
          <a:bodyPr/>
          <a:lstStyle/>
          <a:p>
            <a:pPr marL="0" indent="0" algn="ctr">
              <a:buNone/>
            </a:pPr>
            <a:r>
              <a:rPr lang="en-US" b="1" dirty="0" smtClean="0">
                <a:solidFill>
                  <a:srgbClr val="9966FF"/>
                </a:solidFill>
              </a:rPr>
              <a:t>Pictures</a:t>
            </a:r>
            <a:endParaRPr lang="en-US" b="1" dirty="0">
              <a:solidFill>
                <a:srgbClr val="9966FF"/>
              </a:solidFill>
            </a:endParaRPr>
          </a:p>
          <a:p>
            <a:pPr marL="0" indent="0">
              <a:buNone/>
            </a:pPr>
            <a:endParaRPr lang="en-US" dirty="0"/>
          </a:p>
          <a:p>
            <a:pPr marL="0" indent="0">
              <a:buNone/>
            </a:pPr>
            <a:endParaRPr lang="en-US" dirty="0"/>
          </a:p>
        </p:txBody>
      </p:sp>
      <p:pic>
        <p:nvPicPr>
          <p:cNvPr id="3" name="Picture 2"/>
          <p:cNvPicPr>
            <a:picLocks noChangeAspect="1"/>
          </p:cNvPicPr>
          <p:nvPr/>
        </p:nvPicPr>
        <p:blipFill>
          <a:blip r:embed="rId2"/>
          <a:stretch>
            <a:fillRect/>
          </a:stretch>
        </p:blipFill>
        <p:spPr>
          <a:xfrm rot="5400000">
            <a:off x="6872715" y="1360628"/>
            <a:ext cx="3371850" cy="5248275"/>
          </a:xfrm>
          <a:prstGeom prst="rect">
            <a:avLst/>
          </a:prstGeom>
        </p:spPr>
      </p:pic>
      <p:pic>
        <p:nvPicPr>
          <p:cNvPr id="7" name="Picture 6"/>
          <p:cNvPicPr>
            <a:picLocks noChangeAspect="1"/>
          </p:cNvPicPr>
          <p:nvPr/>
        </p:nvPicPr>
        <p:blipFill>
          <a:blip r:embed="rId3"/>
          <a:stretch>
            <a:fillRect/>
          </a:stretch>
        </p:blipFill>
        <p:spPr>
          <a:xfrm rot="5400000">
            <a:off x="359824" y="1836306"/>
            <a:ext cx="5000625" cy="3895725"/>
          </a:xfrm>
          <a:prstGeom prst="rect">
            <a:avLst/>
          </a:prstGeom>
        </p:spPr>
      </p:pic>
      <p:sp>
        <p:nvSpPr>
          <p:cNvPr id="8" name="Rectangle 7"/>
          <p:cNvSpPr/>
          <p:nvPr/>
        </p:nvSpPr>
        <p:spPr>
          <a:xfrm>
            <a:off x="6969034" y="5587216"/>
            <a:ext cx="2866170" cy="923330"/>
          </a:xfrm>
          <a:prstGeom prst="rect">
            <a:avLst/>
          </a:prstGeom>
          <a:noFill/>
        </p:spPr>
        <p:txBody>
          <a:bodyPr wrap="none" lIns="91440" tIns="45720" rIns="91440" bIns="45720">
            <a:spAutoFit/>
          </a:bodyPr>
          <a:lstStyle/>
          <a:p>
            <a:pPr algn="ctr"/>
            <a:r>
              <a:rPr lang="en-US" sz="5400" b="0" cap="none" spc="0" dirty="0" smtClean="0">
                <a:ln w="0"/>
                <a:solidFill>
                  <a:srgbClr val="9933FF"/>
                </a:solidFill>
                <a:effectLst>
                  <a:reflection blurRad="6350" stA="53000" endA="300" endPos="35500" dir="5400000" sy="-90000" algn="bl" rotWithShape="0"/>
                </a:effectLst>
              </a:rPr>
              <a:t>Capacitor</a:t>
            </a:r>
            <a:endParaRPr lang="en-US" sz="5400" b="0" cap="none" spc="0" dirty="0">
              <a:ln w="0"/>
              <a:solidFill>
                <a:srgbClr val="9933FF"/>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4115569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a:bodyPr>
          <a:lstStyle/>
          <a:p>
            <a:pPr algn="ctr"/>
            <a:r>
              <a:rPr lang="en-US" sz="4000" dirty="0">
                <a:solidFill>
                  <a:srgbClr val="9966FF"/>
                </a:solidFill>
              </a:rPr>
              <a:t>Lab 5 – Capacitors, Inductors</a:t>
            </a:r>
          </a:p>
        </p:txBody>
      </p:sp>
      <p:sp>
        <p:nvSpPr>
          <p:cNvPr id="4" name="Footer Placeholder 3"/>
          <p:cNvSpPr>
            <a:spLocks noGrp="1"/>
          </p:cNvSpPr>
          <p:nvPr>
            <p:ph type="ftr" sz="quarter" idx="11"/>
          </p:nvPr>
        </p:nvSpPr>
        <p:spPr>
          <a:xfrm>
            <a:off x="838200" y="6339639"/>
            <a:ext cx="2145632" cy="365125"/>
          </a:xfrm>
        </p:spPr>
        <p:txBody>
          <a:bodyPr/>
          <a:lstStyle/>
          <a:p>
            <a:pPr algn="l"/>
            <a:r>
              <a:rPr lang="en-US" dirty="0"/>
              <a:t>EECT 101-50C Lab Notebook</a:t>
            </a:r>
          </a:p>
        </p:txBody>
      </p:sp>
      <p:sp>
        <p:nvSpPr>
          <p:cNvPr id="5" name="Slide Number Placeholder 4"/>
          <p:cNvSpPr>
            <a:spLocks noGrp="1"/>
          </p:cNvSpPr>
          <p:nvPr>
            <p:ph type="sldNum" sz="quarter" idx="12"/>
          </p:nvPr>
        </p:nvSpPr>
        <p:spPr/>
        <p:txBody>
          <a:bodyPr/>
          <a:lstStyle/>
          <a:p>
            <a:fld id="{B205E3D1-8C80-40C9-AABD-810F903285A1}" type="slidenum">
              <a:rPr lang="en-US" smtClean="0"/>
              <a:t>41</a:t>
            </a:fld>
            <a:endParaRPr lang="en-US"/>
          </a:p>
        </p:txBody>
      </p:sp>
      <p:sp>
        <p:nvSpPr>
          <p:cNvPr id="6" name="Content Placeholder 5"/>
          <p:cNvSpPr>
            <a:spLocks noGrp="1"/>
          </p:cNvSpPr>
          <p:nvPr>
            <p:ph idx="1"/>
          </p:nvPr>
        </p:nvSpPr>
        <p:spPr>
          <a:xfrm>
            <a:off x="838200" y="1188893"/>
            <a:ext cx="10515600" cy="4624388"/>
          </a:xfrm>
        </p:spPr>
        <p:txBody>
          <a:bodyPr/>
          <a:lstStyle/>
          <a:p>
            <a:pPr marL="0" indent="0" algn="ctr">
              <a:buNone/>
            </a:pPr>
            <a:r>
              <a:rPr lang="en-US" b="1" dirty="0" smtClean="0">
                <a:solidFill>
                  <a:srgbClr val="9966FF"/>
                </a:solidFill>
              </a:rPr>
              <a:t>Pictures</a:t>
            </a:r>
            <a:endParaRPr lang="en-US" b="1" dirty="0">
              <a:solidFill>
                <a:srgbClr val="9966FF"/>
              </a:solidFill>
            </a:endParaRPr>
          </a:p>
          <a:p>
            <a:pPr marL="0" indent="0">
              <a:buNone/>
            </a:pPr>
            <a:endParaRPr lang="en-US" dirty="0"/>
          </a:p>
          <a:p>
            <a:pPr marL="0" indent="0">
              <a:buNone/>
            </a:pPr>
            <a:endParaRPr lang="en-US" dirty="0"/>
          </a:p>
        </p:txBody>
      </p:sp>
      <p:pic>
        <p:nvPicPr>
          <p:cNvPr id="8" name="Picture 7"/>
          <p:cNvPicPr>
            <a:picLocks noChangeAspect="1"/>
          </p:cNvPicPr>
          <p:nvPr/>
        </p:nvPicPr>
        <p:blipFill>
          <a:blip r:embed="rId2"/>
          <a:stretch>
            <a:fillRect/>
          </a:stretch>
        </p:blipFill>
        <p:spPr>
          <a:xfrm>
            <a:off x="5289755" y="2310564"/>
            <a:ext cx="6353175" cy="4029075"/>
          </a:xfrm>
          <a:prstGeom prst="rect">
            <a:avLst/>
          </a:prstGeom>
        </p:spPr>
      </p:pic>
      <p:pic>
        <p:nvPicPr>
          <p:cNvPr id="9" name="Picture 8"/>
          <p:cNvPicPr>
            <a:picLocks noChangeAspect="1"/>
          </p:cNvPicPr>
          <p:nvPr/>
        </p:nvPicPr>
        <p:blipFill>
          <a:blip r:embed="rId3"/>
          <a:stretch>
            <a:fillRect/>
          </a:stretch>
        </p:blipFill>
        <p:spPr>
          <a:xfrm>
            <a:off x="432620" y="1283856"/>
            <a:ext cx="4709652" cy="2471879"/>
          </a:xfrm>
          <a:prstGeom prst="rect">
            <a:avLst/>
          </a:prstGeom>
        </p:spPr>
      </p:pic>
      <p:sp>
        <p:nvSpPr>
          <p:cNvPr id="10" name="Rectangle 9"/>
          <p:cNvSpPr/>
          <p:nvPr/>
        </p:nvSpPr>
        <p:spPr>
          <a:xfrm>
            <a:off x="1498631" y="3820428"/>
            <a:ext cx="2577629" cy="923330"/>
          </a:xfrm>
          <a:prstGeom prst="rect">
            <a:avLst/>
          </a:prstGeom>
          <a:noFill/>
        </p:spPr>
        <p:txBody>
          <a:bodyPr wrap="none" lIns="91440" tIns="45720" rIns="91440" bIns="45720">
            <a:spAutoFit/>
          </a:bodyPr>
          <a:lstStyle/>
          <a:p>
            <a:pPr algn="ctr"/>
            <a:r>
              <a:rPr lang="en-US" sz="5400" b="0" cap="none" spc="0" dirty="0" smtClean="0">
                <a:ln w="0"/>
                <a:solidFill>
                  <a:srgbClr val="9933FF"/>
                </a:solidFill>
                <a:effectLst>
                  <a:reflection blurRad="6350" stA="53000" endA="300" endPos="35500" dir="5400000" sy="-90000" algn="bl" rotWithShape="0"/>
                </a:effectLst>
              </a:rPr>
              <a:t>Inductor</a:t>
            </a:r>
            <a:endParaRPr lang="en-US" sz="5400" b="0" cap="none" spc="0" dirty="0">
              <a:ln w="0"/>
              <a:solidFill>
                <a:srgbClr val="9933FF"/>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1308762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a:bodyPr>
          <a:lstStyle/>
          <a:p>
            <a:pPr algn="ctr"/>
            <a:r>
              <a:rPr lang="en-US" sz="4000" dirty="0">
                <a:solidFill>
                  <a:srgbClr val="9966FF"/>
                </a:solidFill>
              </a:rPr>
              <a:t>Lab 5 – Capacitors, Inductors</a:t>
            </a:r>
          </a:p>
        </p:txBody>
      </p:sp>
      <p:sp>
        <p:nvSpPr>
          <p:cNvPr id="4" name="Footer Placeholder 3"/>
          <p:cNvSpPr>
            <a:spLocks noGrp="1"/>
          </p:cNvSpPr>
          <p:nvPr>
            <p:ph type="ftr" sz="quarter" idx="11"/>
          </p:nvPr>
        </p:nvSpPr>
        <p:spPr>
          <a:xfrm>
            <a:off x="838200" y="6339639"/>
            <a:ext cx="2145632" cy="365125"/>
          </a:xfrm>
        </p:spPr>
        <p:txBody>
          <a:bodyPr/>
          <a:lstStyle/>
          <a:p>
            <a:pPr algn="l"/>
            <a:r>
              <a:rPr lang="en-US" dirty="0"/>
              <a:t>EECT 101-50C Lab Notebook</a:t>
            </a:r>
          </a:p>
        </p:txBody>
      </p:sp>
      <p:sp>
        <p:nvSpPr>
          <p:cNvPr id="5" name="Slide Number Placeholder 4"/>
          <p:cNvSpPr>
            <a:spLocks noGrp="1"/>
          </p:cNvSpPr>
          <p:nvPr>
            <p:ph type="sldNum" sz="quarter" idx="12"/>
          </p:nvPr>
        </p:nvSpPr>
        <p:spPr/>
        <p:txBody>
          <a:bodyPr/>
          <a:lstStyle/>
          <a:p>
            <a:fld id="{B205E3D1-8C80-40C9-AABD-810F903285A1}" type="slidenum">
              <a:rPr lang="en-US" smtClean="0"/>
              <a:t>42</a:t>
            </a:fld>
            <a:endParaRPr lang="en-US"/>
          </a:p>
        </p:txBody>
      </p:sp>
      <p:sp>
        <p:nvSpPr>
          <p:cNvPr id="6" name="Content Placeholder 5"/>
          <p:cNvSpPr>
            <a:spLocks noGrp="1"/>
          </p:cNvSpPr>
          <p:nvPr>
            <p:ph idx="1"/>
          </p:nvPr>
        </p:nvSpPr>
        <p:spPr>
          <a:xfrm>
            <a:off x="838200" y="1188893"/>
            <a:ext cx="10515600" cy="4624388"/>
          </a:xfrm>
        </p:spPr>
        <p:txBody>
          <a:bodyPr/>
          <a:lstStyle/>
          <a:p>
            <a:pPr marL="0" indent="0" algn="ctr">
              <a:buNone/>
            </a:pPr>
            <a:r>
              <a:rPr lang="en-US" b="1" dirty="0" smtClean="0">
                <a:solidFill>
                  <a:srgbClr val="9966FF"/>
                </a:solidFill>
              </a:rPr>
              <a:t>Pictures</a:t>
            </a:r>
            <a:endParaRPr lang="en-US" b="1" dirty="0">
              <a:solidFill>
                <a:srgbClr val="9966FF"/>
              </a:solidFill>
            </a:endParaRPr>
          </a:p>
          <a:p>
            <a:pPr marL="0" indent="0">
              <a:buNone/>
            </a:pPr>
            <a:endParaRPr lang="en-US" dirty="0"/>
          </a:p>
          <a:p>
            <a:pPr marL="0" indent="0">
              <a:buNone/>
            </a:pPr>
            <a:endParaRPr lang="en-US"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3" name="Picture 2"/>
          <p:cNvPicPr>
            <a:picLocks noChangeAspect="1"/>
          </p:cNvPicPr>
          <p:nvPr/>
        </p:nvPicPr>
        <p:blipFill>
          <a:blip r:embed="rId2"/>
          <a:stretch>
            <a:fillRect/>
          </a:stretch>
        </p:blipFill>
        <p:spPr>
          <a:xfrm>
            <a:off x="6210412" y="1826925"/>
            <a:ext cx="5143388" cy="3949387"/>
          </a:xfrm>
          <a:prstGeom prst="rect">
            <a:avLst/>
          </a:prstGeom>
        </p:spPr>
      </p:pic>
      <p:pic>
        <p:nvPicPr>
          <p:cNvPr id="10" name="Picture 9"/>
          <p:cNvPicPr>
            <a:picLocks noChangeAspect="1"/>
          </p:cNvPicPr>
          <p:nvPr/>
        </p:nvPicPr>
        <p:blipFill>
          <a:blip r:embed="rId3"/>
          <a:stretch>
            <a:fillRect/>
          </a:stretch>
        </p:blipFill>
        <p:spPr>
          <a:xfrm rot="5400000">
            <a:off x="1296733" y="2467091"/>
            <a:ext cx="4655365" cy="2580082"/>
          </a:xfrm>
          <a:prstGeom prst="rect">
            <a:avLst/>
          </a:prstGeom>
        </p:spPr>
      </p:pic>
      <p:sp>
        <p:nvSpPr>
          <p:cNvPr id="12" name="Rectangle 11"/>
          <p:cNvSpPr/>
          <p:nvPr/>
        </p:nvSpPr>
        <p:spPr>
          <a:xfrm>
            <a:off x="632752" y="824491"/>
            <a:ext cx="548547" cy="2800767"/>
          </a:xfrm>
          <a:prstGeom prst="rect">
            <a:avLst/>
          </a:prstGeom>
          <a:noFill/>
        </p:spPr>
        <p:txBody>
          <a:bodyPr wrap="none" lIns="91440" tIns="45720" rIns="91440" bIns="45720">
            <a:spAutoFit/>
          </a:bodyPr>
          <a:lstStyle/>
          <a:p>
            <a:pPr algn="ctr"/>
            <a:r>
              <a:rPr lang="en-US" sz="4400" b="0" cap="none" spc="0" dirty="0" smtClean="0">
                <a:ln w="0"/>
                <a:solidFill>
                  <a:srgbClr val="9933FF"/>
                </a:solidFill>
                <a:effectLst>
                  <a:reflection blurRad="6350" stA="53000" endA="300" endPos="35500" dir="5400000" sy="-90000" algn="bl" rotWithShape="0"/>
                </a:effectLst>
              </a:rPr>
              <a:t>H</a:t>
            </a:r>
          </a:p>
          <a:p>
            <a:pPr algn="ctr"/>
            <a:r>
              <a:rPr lang="en-US" sz="4400" b="0" cap="none" spc="0" dirty="0" smtClean="0">
                <a:ln w="0"/>
                <a:solidFill>
                  <a:srgbClr val="9933FF"/>
                </a:solidFill>
                <a:effectLst>
                  <a:reflection blurRad="6350" stA="53000" endA="300" endPos="35500" dir="5400000" sy="-90000" algn="bl" rotWithShape="0"/>
                </a:effectLst>
              </a:rPr>
              <a:t>A</a:t>
            </a:r>
          </a:p>
          <a:p>
            <a:pPr algn="ctr"/>
            <a:r>
              <a:rPr lang="en-US" sz="4400" b="0" cap="none" spc="0" dirty="0" smtClean="0">
                <a:ln w="0"/>
                <a:solidFill>
                  <a:srgbClr val="9933FF"/>
                </a:solidFill>
                <a:effectLst>
                  <a:reflection blurRad="6350" stA="53000" endA="300" endPos="35500" dir="5400000" sy="-90000" algn="bl" rotWithShape="0"/>
                </a:effectLst>
              </a:rPr>
              <a:t>N</a:t>
            </a:r>
          </a:p>
          <a:p>
            <a:pPr algn="ctr"/>
            <a:r>
              <a:rPr lang="en-US" sz="4400" b="0" cap="none" spc="0" dirty="0" smtClean="0">
                <a:ln w="0"/>
                <a:solidFill>
                  <a:srgbClr val="9933FF"/>
                </a:solidFill>
                <a:effectLst>
                  <a:reflection blurRad="6350" stA="53000" endA="300" endPos="35500" dir="5400000" sy="-90000" algn="bl" rotWithShape="0"/>
                </a:effectLst>
              </a:rPr>
              <a:t>D</a:t>
            </a:r>
          </a:p>
        </p:txBody>
      </p:sp>
      <p:sp>
        <p:nvSpPr>
          <p:cNvPr id="13" name="Rectangle 12"/>
          <p:cNvSpPr/>
          <p:nvPr/>
        </p:nvSpPr>
        <p:spPr>
          <a:xfrm>
            <a:off x="1273236" y="2298437"/>
            <a:ext cx="686405" cy="3477875"/>
          </a:xfrm>
          <a:prstGeom prst="rect">
            <a:avLst/>
          </a:prstGeom>
          <a:noFill/>
        </p:spPr>
        <p:txBody>
          <a:bodyPr wrap="none" lIns="91440" tIns="45720" rIns="91440" bIns="45720">
            <a:spAutoFit/>
          </a:bodyPr>
          <a:lstStyle/>
          <a:p>
            <a:pPr algn="ctr"/>
            <a:r>
              <a:rPr lang="en-US" sz="4400" b="0" cap="none" spc="0" dirty="0" smtClean="0">
                <a:ln w="0"/>
                <a:solidFill>
                  <a:srgbClr val="9933FF"/>
                </a:solidFill>
                <a:effectLst>
                  <a:reflection blurRad="6350" stA="53000" endA="300" endPos="35500" dir="5400000" sy="-90000" algn="bl" rotWithShape="0"/>
                </a:effectLst>
              </a:rPr>
              <a:t>W</a:t>
            </a:r>
          </a:p>
          <a:p>
            <a:pPr algn="ctr"/>
            <a:r>
              <a:rPr lang="en-US" sz="4400" dirty="0" smtClean="0">
                <a:ln w="0"/>
                <a:solidFill>
                  <a:srgbClr val="9933FF"/>
                </a:solidFill>
                <a:effectLst>
                  <a:reflection blurRad="6350" stA="53000" endA="300" endPos="35500" dir="5400000" sy="-90000" algn="bl" rotWithShape="0"/>
                </a:effectLst>
              </a:rPr>
              <a:t>O</a:t>
            </a:r>
          </a:p>
          <a:p>
            <a:pPr algn="ctr"/>
            <a:r>
              <a:rPr lang="en-US" sz="4400" b="0" cap="none" spc="0" dirty="0" smtClean="0">
                <a:ln w="0"/>
                <a:solidFill>
                  <a:srgbClr val="9933FF"/>
                </a:solidFill>
                <a:effectLst>
                  <a:reflection blurRad="6350" stA="53000" endA="300" endPos="35500" dir="5400000" sy="-90000" algn="bl" rotWithShape="0"/>
                </a:effectLst>
              </a:rPr>
              <a:t>U</a:t>
            </a:r>
          </a:p>
          <a:p>
            <a:pPr algn="ctr"/>
            <a:r>
              <a:rPr lang="en-US" sz="4400" dirty="0" smtClean="0">
                <a:ln w="0"/>
                <a:solidFill>
                  <a:srgbClr val="9933FF"/>
                </a:solidFill>
                <a:effectLst>
                  <a:reflection blurRad="6350" stA="53000" endA="300" endPos="35500" dir="5400000" sy="-90000" algn="bl" rotWithShape="0"/>
                </a:effectLst>
              </a:rPr>
              <a:t>N</a:t>
            </a:r>
          </a:p>
          <a:p>
            <a:pPr algn="ctr"/>
            <a:r>
              <a:rPr lang="en-US" sz="4400" b="0" cap="none" spc="0" dirty="0" smtClean="0">
                <a:ln w="0"/>
                <a:solidFill>
                  <a:srgbClr val="9933FF"/>
                </a:solidFill>
                <a:effectLst>
                  <a:reflection blurRad="6350" stA="53000" endA="300" endPos="35500" dir="5400000" sy="-90000" algn="bl" rotWithShape="0"/>
                </a:effectLst>
              </a:rPr>
              <a:t>D</a:t>
            </a:r>
          </a:p>
        </p:txBody>
      </p:sp>
    </p:spTree>
    <p:extLst>
      <p:ext uri="{BB962C8B-B14F-4D97-AF65-F5344CB8AC3E}">
        <p14:creationId xmlns:p14="http://schemas.microsoft.com/office/powerpoint/2010/main" val="574587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63311"/>
          </a:xfrm>
        </p:spPr>
        <p:txBody>
          <a:bodyPr>
            <a:normAutofit/>
          </a:bodyPr>
          <a:lstStyle/>
          <a:p>
            <a:pPr algn="ctr"/>
            <a:r>
              <a:rPr lang="en-US" sz="4000" dirty="0">
                <a:solidFill>
                  <a:srgbClr val="9966FF"/>
                </a:solidFill>
              </a:rPr>
              <a:t>Lab 5 – Capacitors, </a:t>
            </a:r>
            <a:r>
              <a:rPr lang="en-US" sz="4000" dirty="0" smtClean="0">
                <a:solidFill>
                  <a:srgbClr val="9966FF"/>
                </a:solidFill>
              </a:rPr>
              <a:t>Inductors</a:t>
            </a:r>
            <a:endParaRPr lang="en-US" sz="4000" dirty="0">
              <a:solidFill>
                <a:srgbClr val="9966FF"/>
              </a:solidFill>
            </a:endParaRPr>
          </a:p>
        </p:txBody>
      </p:sp>
      <p:sp>
        <p:nvSpPr>
          <p:cNvPr id="3" name="Content Placeholder 2"/>
          <p:cNvSpPr>
            <a:spLocks noGrp="1"/>
          </p:cNvSpPr>
          <p:nvPr>
            <p:ph idx="1"/>
          </p:nvPr>
        </p:nvSpPr>
        <p:spPr>
          <a:xfrm>
            <a:off x="838200" y="1376218"/>
            <a:ext cx="10515600" cy="4800745"/>
          </a:xfrm>
        </p:spPr>
        <p:txBody>
          <a:bodyPr/>
          <a:lstStyle/>
          <a:p>
            <a:pPr marL="0" indent="0" algn="ctr">
              <a:buNone/>
            </a:pPr>
            <a:r>
              <a:rPr lang="en-US" b="1" dirty="0" smtClean="0">
                <a:solidFill>
                  <a:srgbClr val="9966FF"/>
                </a:solidFill>
              </a:rPr>
              <a:t>Conclusion</a:t>
            </a:r>
            <a:endParaRPr lang="en-US" sz="2000" b="1" dirty="0" smtClean="0">
              <a:solidFill>
                <a:srgbClr val="9966FF"/>
              </a:solidFill>
            </a:endParaRPr>
          </a:p>
          <a:p>
            <a:pPr lvl="1">
              <a:buFontTx/>
              <a:buChar char="-"/>
            </a:pPr>
            <a:r>
              <a:rPr lang="en-US" dirty="0" smtClean="0">
                <a:solidFill>
                  <a:srgbClr val="9966FF"/>
                </a:solidFill>
              </a:rPr>
              <a:t>I learned how to calculate an inductors value using its permeability.</a:t>
            </a:r>
          </a:p>
          <a:p>
            <a:pPr lvl="1">
              <a:buFontTx/>
              <a:buChar char="-"/>
            </a:pPr>
            <a:endParaRPr lang="en-US" dirty="0" smtClean="0">
              <a:solidFill>
                <a:srgbClr val="9966FF"/>
              </a:solidFill>
            </a:endParaRPr>
          </a:p>
          <a:p>
            <a:pPr marL="457200" lvl="1" indent="0">
              <a:buNone/>
            </a:pPr>
            <a:r>
              <a:rPr lang="en-US" dirty="0" smtClean="0">
                <a:solidFill>
                  <a:srgbClr val="9966FF"/>
                </a:solidFill>
              </a:rPr>
              <a:t>- I did have some trouble with the equation, however it was a simple solution to an easy mistake</a:t>
            </a:r>
            <a:r>
              <a:rPr lang="en-US" dirty="0" smtClean="0">
                <a:solidFill>
                  <a:schemeClr val="accent4">
                    <a:lumMod val="50000"/>
                  </a:schemeClr>
                </a:solidFill>
              </a:rPr>
              <a:t>. </a:t>
            </a:r>
            <a:endParaRPr lang="en-US" dirty="0" smtClean="0">
              <a:solidFill>
                <a:schemeClr val="accent5">
                  <a:lumMod val="75000"/>
                </a:schemeClr>
              </a:solidFill>
            </a:endParaRPr>
          </a:p>
          <a:p>
            <a:pPr marL="457200" lvl="1" indent="0">
              <a:buNone/>
            </a:pPr>
            <a:endParaRPr lang="en-US" dirty="0" smtClean="0">
              <a:solidFill>
                <a:schemeClr val="accent5">
                  <a:lumMod val="75000"/>
                </a:schemeClr>
              </a:solidFill>
            </a:endParaRPr>
          </a:p>
          <a:p>
            <a:pPr marL="457200" lvl="1" indent="0">
              <a:buNone/>
            </a:pPr>
            <a:endParaRPr lang="en-US" dirty="0">
              <a:solidFill>
                <a:schemeClr val="accent4">
                  <a:lumMod val="50000"/>
                </a:schemeClr>
              </a:solidFill>
            </a:endParaRPr>
          </a:p>
        </p:txBody>
      </p:sp>
      <p:sp>
        <p:nvSpPr>
          <p:cNvPr id="4" name="Footer Placeholder 3"/>
          <p:cNvSpPr>
            <a:spLocks noGrp="1"/>
          </p:cNvSpPr>
          <p:nvPr>
            <p:ph type="ftr" sz="quarter" idx="11"/>
          </p:nvPr>
        </p:nvSpPr>
        <p:spPr>
          <a:xfrm>
            <a:off x="838199" y="6356349"/>
            <a:ext cx="2009775" cy="365125"/>
          </a:xfrm>
        </p:spPr>
        <p:txBody>
          <a:bodyPr/>
          <a:lstStyle/>
          <a:p>
            <a:pPr algn="l"/>
            <a:r>
              <a:rPr lang="en-US" dirty="0"/>
              <a:t>EECT 101-50C Lab Notebook</a:t>
            </a:r>
          </a:p>
        </p:txBody>
      </p:sp>
      <p:sp>
        <p:nvSpPr>
          <p:cNvPr id="5" name="Slide Number Placeholder 4"/>
          <p:cNvSpPr>
            <a:spLocks noGrp="1"/>
          </p:cNvSpPr>
          <p:nvPr>
            <p:ph type="sldNum" sz="quarter" idx="12"/>
          </p:nvPr>
        </p:nvSpPr>
        <p:spPr/>
        <p:txBody>
          <a:bodyPr/>
          <a:lstStyle/>
          <a:p>
            <a:fld id="{B205E3D1-8C80-40C9-AABD-810F903285A1}" type="slidenum">
              <a:rPr lang="en-US" smtClean="0"/>
              <a:t>43</a:t>
            </a:fld>
            <a:endParaRPr lang="en-US"/>
          </a:p>
        </p:txBody>
      </p:sp>
      <p:pic>
        <p:nvPicPr>
          <p:cNvPr id="5122" name="Picture 2" descr="http://images.clipartpanda.com/stars-clipart-KingGxpiq.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661791">
            <a:off x="8370866" y="3337560"/>
            <a:ext cx="3405548" cy="3292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327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images.clipartpanda.com/antithesis-clipart-space-clip-art-1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0600" y="239859"/>
            <a:ext cx="3071368" cy="24282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chor="ctr">
            <a:normAutofit/>
          </a:bodyPr>
          <a:lstStyle/>
          <a:p>
            <a:pPr algn="ctr"/>
            <a:r>
              <a:rPr lang="en-US" sz="5400" dirty="0" smtClean="0">
                <a:solidFill>
                  <a:srgbClr val="00CC00"/>
                </a:solidFill>
              </a:rPr>
              <a:t>Lab 6 – </a:t>
            </a:r>
            <a:r>
              <a:rPr lang="en-US" sz="5400" dirty="0">
                <a:solidFill>
                  <a:srgbClr val="00CC00"/>
                </a:solidFill>
              </a:rPr>
              <a:t>Learn to Solder</a:t>
            </a:r>
            <a:r>
              <a:rPr lang="en-US" sz="5400" dirty="0" smtClean="0">
                <a:solidFill>
                  <a:srgbClr val="00CC00"/>
                </a:solidFill>
              </a:rPr>
              <a:t/>
            </a:r>
            <a:br>
              <a:rPr lang="en-US" sz="5400" dirty="0" smtClean="0">
                <a:solidFill>
                  <a:srgbClr val="00CC00"/>
                </a:solidFill>
              </a:rPr>
            </a:br>
            <a:endParaRPr lang="en-US" sz="2400" dirty="0">
              <a:solidFill>
                <a:srgbClr val="00CC00"/>
              </a:solidFill>
            </a:endParaRPr>
          </a:p>
        </p:txBody>
      </p:sp>
      <p:sp>
        <p:nvSpPr>
          <p:cNvPr id="4" name="Footer Placeholder 3"/>
          <p:cNvSpPr>
            <a:spLocks noGrp="1"/>
          </p:cNvSpPr>
          <p:nvPr>
            <p:ph type="ftr" sz="quarter" idx="11"/>
          </p:nvPr>
        </p:nvSpPr>
        <p:spPr>
          <a:xfrm>
            <a:off x="831850" y="6356349"/>
            <a:ext cx="2434389" cy="365125"/>
          </a:xfrm>
        </p:spPr>
        <p:txBody>
          <a:bodyPr/>
          <a:lstStyle/>
          <a:p>
            <a:pPr algn="l"/>
            <a:r>
              <a:rPr lang="en-US" dirty="0"/>
              <a:t>EECT 101-50C Lab Notebook</a:t>
            </a:r>
          </a:p>
        </p:txBody>
      </p:sp>
      <p:sp>
        <p:nvSpPr>
          <p:cNvPr id="5" name="Slide Number Placeholder 4"/>
          <p:cNvSpPr>
            <a:spLocks noGrp="1"/>
          </p:cNvSpPr>
          <p:nvPr>
            <p:ph type="sldNum" sz="quarter" idx="12"/>
          </p:nvPr>
        </p:nvSpPr>
        <p:spPr/>
        <p:txBody>
          <a:bodyPr/>
          <a:lstStyle/>
          <a:p>
            <a:fld id="{B205E3D1-8C80-40C9-AABD-810F903285A1}" type="slidenum">
              <a:rPr lang="en-US" smtClean="0"/>
              <a:t>44</a:t>
            </a:fld>
            <a:endParaRPr lang="en-US"/>
          </a:p>
        </p:txBody>
      </p:sp>
      <p:pic>
        <p:nvPicPr>
          <p:cNvPr id="3" name="Picture 2"/>
          <p:cNvPicPr>
            <a:picLocks noChangeAspect="1"/>
          </p:cNvPicPr>
          <p:nvPr/>
        </p:nvPicPr>
        <p:blipFill>
          <a:blip r:embed="rId3"/>
          <a:stretch>
            <a:fillRect/>
          </a:stretch>
        </p:blipFill>
        <p:spPr>
          <a:xfrm>
            <a:off x="1772602" y="3460749"/>
            <a:ext cx="3343275" cy="2895600"/>
          </a:xfrm>
          <a:prstGeom prst="rect">
            <a:avLst/>
          </a:prstGeom>
        </p:spPr>
      </p:pic>
    </p:spTree>
    <p:extLst>
      <p:ext uri="{BB962C8B-B14F-4D97-AF65-F5344CB8AC3E}">
        <p14:creationId xmlns:p14="http://schemas.microsoft.com/office/powerpoint/2010/main" val="3524952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dirty="0">
                <a:solidFill>
                  <a:srgbClr val="00CC00"/>
                </a:solidFill>
              </a:rPr>
              <a:t>Lab 6 – Learn to </a:t>
            </a:r>
            <a:r>
              <a:rPr lang="en-US" sz="5400" dirty="0" smtClean="0">
                <a:solidFill>
                  <a:srgbClr val="00CC00"/>
                </a:solidFill>
              </a:rPr>
              <a:t>Solder</a:t>
            </a:r>
            <a:endParaRPr lang="en-US" dirty="0">
              <a:solidFill>
                <a:srgbClr val="9966FF"/>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EECT 101 Lab Notebook</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205E3D1-8C80-40C9-AABD-810F903285A1}" type="slidenum">
              <a:rPr lang="en-US" smtClean="0">
                <a:solidFill>
                  <a:prstClr val="black">
                    <a:tint val="75000"/>
                  </a:prstClr>
                </a:solidFill>
              </a:rPr>
              <a:pPr/>
              <a:t>45</a:t>
            </a:fld>
            <a:endParaRPr lang="en-US">
              <a:solidFill>
                <a:prstClr val="black">
                  <a:tint val="75000"/>
                </a:prstClr>
              </a:solidFill>
            </a:endParaRPr>
          </a:p>
        </p:txBody>
      </p:sp>
      <p:sp>
        <p:nvSpPr>
          <p:cNvPr id="8" name="Rectangle 7"/>
          <p:cNvSpPr/>
          <p:nvPr/>
        </p:nvSpPr>
        <p:spPr>
          <a:xfrm>
            <a:off x="1769918" y="1860796"/>
            <a:ext cx="7446818" cy="3401444"/>
          </a:xfrm>
          <a:prstGeom prst="rect">
            <a:avLst/>
          </a:prstGeom>
        </p:spPr>
        <p:txBody>
          <a:bodyPr wrap="square">
            <a:spAutoFit/>
          </a:bodyPr>
          <a:lstStyle/>
          <a:p>
            <a:pPr marL="228600" indent="-228600">
              <a:lnSpc>
                <a:spcPct val="90000"/>
              </a:lnSpc>
              <a:spcBef>
                <a:spcPts val="1000"/>
              </a:spcBef>
              <a:buFont typeface="Arial" panose="020B0604020202020204" pitchFamily="34" charset="0"/>
              <a:buChar char="•"/>
            </a:pPr>
            <a:r>
              <a:rPr lang="en-US" sz="2800" dirty="0">
                <a:solidFill>
                  <a:srgbClr val="00CC00"/>
                </a:solidFill>
              </a:rPr>
              <a:t>Objective</a:t>
            </a:r>
          </a:p>
          <a:p>
            <a:pPr>
              <a:lnSpc>
                <a:spcPct val="90000"/>
              </a:lnSpc>
              <a:spcBef>
                <a:spcPts val="1000"/>
              </a:spcBef>
            </a:pPr>
            <a:r>
              <a:rPr lang="en-US" sz="2800" dirty="0" smtClean="0">
                <a:solidFill>
                  <a:srgbClr val="00CC00"/>
                </a:solidFill>
              </a:rPr>
              <a:t>Practice soldering components to a board.</a:t>
            </a:r>
          </a:p>
          <a:p>
            <a:pPr marL="228600" indent="-228600">
              <a:lnSpc>
                <a:spcPct val="90000"/>
              </a:lnSpc>
              <a:spcBef>
                <a:spcPts val="1000"/>
              </a:spcBef>
              <a:buFont typeface="Arial" panose="020B0604020202020204" pitchFamily="34" charset="0"/>
              <a:buChar char="•"/>
            </a:pPr>
            <a:endParaRPr lang="en-US" sz="2800" dirty="0" smtClean="0">
              <a:solidFill>
                <a:srgbClr val="00CC00"/>
              </a:solidFill>
            </a:endParaRPr>
          </a:p>
          <a:p>
            <a:pPr marL="228600" indent="-228600">
              <a:lnSpc>
                <a:spcPct val="90000"/>
              </a:lnSpc>
              <a:spcBef>
                <a:spcPts val="1000"/>
              </a:spcBef>
              <a:buFont typeface="Arial" panose="020B0604020202020204" pitchFamily="34" charset="0"/>
              <a:buChar char="•"/>
            </a:pPr>
            <a:r>
              <a:rPr lang="en-US" sz="2800" dirty="0" smtClean="0">
                <a:solidFill>
                  <a:srgbClr val="00CC00"/>
                </a:solidFill>
              </a:rPr>
              <a:t>Equipment </a:t>
            </a:r>
            <a:r>
              <a:rPr lang="en-US" sz="2800" dirty="0">
                <a:solidFill>
                  <a:srgbClr val="00CC00"/>
                </a:solidFill>
              </a:rPr>
              <a:t>and </a:t>
            </a:r>
            <a:r>
              <a:rPr lang="en-US" sz="2800" dirty="0" smtClean="0">
                <a:solidFill>
                  <a:srgbClr val="00CC00"/>
                </a:solidFill>
              </a:rPr>
              <a:t>Material </a:t>
            </a:r>
          </a:p>
          <a:p>
            <a:pPr>
              <a:lnSpc>
                <a:spcPct val="90000"/>
              </a:lnSpc>
              <a:spcBef>
                <a:spcPts val="1000"/>
              </a:spcBef>
            </a:pPr>
            <a:r>
              <a:rPr lang="en-US" sz="2800" dirty="0" smtClean="0">
                <a:solidFill>
                  <a:srgbClr val="00CC00"/>
                </a:solidFill>
              </a:rPr>
              <a:t>Soldering Machine: (WES51)</a:t>
            </a:r>
            <a:endParaRPr lang="en-US" sz="2800" dirty="0">
              <a:solidFill>
                <a:srgbClr val="00CC00"/>
              </a:solidFill>
            </a:endParaRPr>
          </a:p>
          <a:p>
            <a:pPr lvl="2">
              <a:lnSpc>
                <a:spcPct val="90000"/>
              </a:lnSpc>
              <a:spcBef>
                <a:spcPts val="500"/>
              </a:spcBef>
            </a:pPr>
            <a:endParaRPr lang="en-US" sz="2000" dirty="0" smtClean="0">
              <a:solidFill>
                <a:srgbClr val="9933FF"/>
              </a:solidFill>
            </a:endParaRPr>
          </a:p>
          <a:p>
            <a:pPr marL="228600" indent="-228600">
              <a:lnSpc>
                <a:spcPct val="90000"/>
              </a:lnSpc>
              <a:spcBef>
                <a:spcPts val="1000"/>
              </a:spcBef>
              <a:buFont typeface="Arial" panose="020B0604020202020204" pitchFamily="34" charset="0"/>
              <a:buChar char="•"/>
            </a:pPr>
            <a:endParaRPr lang="en-US" sz="2800" dirty="0">
              <a:solidFill>
                <a:srgbClr val="9933FF"/>
              </a:solidFill>
            </a:endParaRPr>
          </a:p>
        </p:txBody>
      </p:sp>
      <p:pic>
        <p:nvPicPr>
          <p:cNvPr id="8194" name="Picture 2" descr="http://www.clipartbest.com/cliparts/yTk/rRz/yTkrRzAT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8336" y="1844674"/>
            <a:ext cx="4876800" cy="487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169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5400" dirty="0">
                <a:solidFill>
                  <a:srgbClr val="00CC00"/>
                </a:solidFill>
              </a:rPr>
              <a:t>Lab 6 – Learn to Solder</a:t>
            </a:r>
            <a:endParaRPr lang="en-US" dirty="0"/>
          </a:p>
        </p:txBody>
      </p:sp>
      <p:sp>
        <p:nvSpPr>
          <p:cNvPr id="3" name="Footer Placeholder 2"/>
          <p:cNvSpPr>
            <a:spLocks noGrp="1"/>
          </p:cNvSpPr>
          <p:nvPr>
            <p:ph type="ftr" sz="quarter" idx="11"/>
          </p:nvPr>
        </p:nvSpPr>
        <p:spPr/>
        <p:txBody>
          <a:bodyPr/>
          <a:lstStyle/>
          <a:p>
            <a:r>
              <a:rPr lang="en-US" smtClean="0"/>
              <a:t>EECT 101 Lab Notebook</a:t>
            </a:r>
            <a:endParaRPr lang="en-US"/>
          </a:p>
        </p:txBody>
      </p:sp>
      <p:sp>
        <p:nvSpPr>
          <p:cNvPr id="4" name="Slide Number Placeholder 3"/>
          <p:cNvSpPr>
            <a:spLocks noGrp="1"/>
          </p:cNvSpPr>
          <p:nvPr>
            <p:ph type="sldNum" sz="quarter" idx="12"/>
          </p:nvPr>
        </p:nvSpPr>
        <p:spPr/>
        <p:txBody>
          <a:bodyPr/>
          <a:lstStyle/>
          <a:p>
            <a:fld id="{B205E3D1-8C80-40C9-AABD-810F903285A1}" type="slidenum">
              <a:rPr lang="en-US" smtClean="0"/>
              <a:t>46</a:t>
            </a:fld>
            <a:endParaRPr lang="en-US"/>
          </a:p>
        </p:txBody>
      </p:sp>
      <p:sp>
        <p:nvSpPr>
          <p:cNvPr id="5" name="Rectangle 4"/>
          <p:cNvSpPr/>
          <p:nvPr/>
        </p:nvSpPr>
        <p:spPr>
          <a:xfrm>
            <a:off x="68132" y="1670563"/>
            <a:ext cx="12011045" cy="3773341"/>
          </a:xfrm>
          <a:prstGeom prst="rect">
            <a:avLst/>
          </a:prstGeom>
        </p:spPr>
        <p:txBody>
          <a:bodyPr wrap="none">
            <a:spAutoFit/>
          </a:bodyPr>
          <a:lstStyle/>
          <a:p>
            <a:pPr marL="228600" lvl="0" indent="-228600">
              <a:lnSpc>
                <a:spcPct val="90000"/>
              </a:lnSpc>
              <a:spcBef>
                <a:spcPts val="1000"/>
              </a:spcBef>
              <a:buFont typeface="Arial" panose="020B0604020202020204" pitchFamily="34" charset="0"/>
              <a:buChar char="•"/>
            </a:pPr>
            <a:r>
              <a:rPr lang="en-US" sz="2800" dirty="0">
                <a:solidFill>
                  <a:srgbClr val="00CC00"/>
                </a:solidFill>
              </a:rPr>
              <a:t>Research and Information</a:t>
            </a:r>
          </a:p>
          <a:p>
            <a:endParaRPr lang="en-US" sz="2800" dirty="0" smtClean="0"/>
          </a:p>
          <a:p>
            <a:r>
              <a:rPr lang="en-US" sz="2800" i="1" dirty="0" smtClean="0"/>
              <a:t>https://www.youtube.com/watch?v=vIT4ra6Mo0s </a:t>
            </a:r>
            <a:r>
              <a:rPr lang="en-US" sz="2800" i="1" dirty="0" smtClean="0">
                <a:solidFill>
                  <a:srgbClr val="00CC00"/>
                </a:solidFill>
              </a:rPr>
              <a:t>- </a:t>
            </a:r>
            <a:r>
              <a:rPr lang="en-US" sz="2800" dirty="0">
                <a:solidFill>
                  <a:srgbClr val="00CC00"/>
                </a:solidFill>
              </a:rPr>
              <a:t>Solder &amp; </a:t>
            </a:r>
            <a:r>
              <a:rPr lang="en-US" sz="2800" dirty="0" smtClean="0">
                <a:solidFill>
                  <a:srgbClr val="00CC00"/>
                </a:solidFill>
              </a:rPr>
              <a:t>Flux</a:t>
            </a:r>
            <a:endParaRPr lang="en-US" sz="2800" i="1" dirty="0" smtClean="0">
              <a:solidFill>
                <a:srgbClr val="00CC00"/>
              </a:solidFill>
            </a:endParaRPr>
          </a:p>
          <a:p>
            <a:r>
              <a:rPr lang="en-US" sz="2800" i="1" dirty="0"/>
              <a:t>https://</a:t>
            </a:r>
            <a:r>
              <a:rPr lang="en-US" sz="2800" i="1" dirty="0" smtClean="0"/>
              <a:t>www.youtube.com/watch?v=Q9G9gaokqvM </a:t>
            </a:r>
            <a:r>
              <a:rPr lang="en-US" sz="2800" dirty="0" smtClean="0">
                <a:solidFill>
                  <a:srgbClr val="00CC00"/>
                </a:solidFill>
              </a:rPr>
              <a:t>- Joining </a:t>
            </a:r>
            <a:r>
              <a:rPr lang="en-US" sz="2800" dirty="0">
                <a:solidFill>
                  <a:srgbClr val="00CC00"/>
                </a:solidFill>
              </a:rPr>
              <a:t>Stranded Wires</a:t>
            </a:r>
          </a:p>
          <a:p>
            <a:r>
              <a:rPr lang="en-US" sz="2800" dirty="0"/>
              <a:t> </a:t>
            </a:r>
            <a:r>
              <a:rPr lang="en-US" sz="2800" i="1" dirty="0"/>
              <a:t>https://</a:t>
            </a:r>
            <a:r>
              <a:rPr lang="en-US" sz="2800" i="1" dirty="0" smtClean="0"/>
              <a:t>www.youtube.com/watch?v=oqV2xU1fee8 </a:t>
            </a:r>
            <a:r>
              <a:rPr lang="en-US" sz="2800" dirty="0" smtClean="0">
                <a:solidFill>
                  <a:srgbClr val="00CC00"/>
                </a:solidFill>
              </a:rPr>
              <a:t>- </a:t>
            </a:r>
            <a:r>
              <a:rPr lang="en-US" sz="2800" dirty="0">
                <a:solidFill>
                  <a:srgbClr val="00CC00"/>
                </a:solidFill>
              </a:rPr>
              <a:t>How to Solder</a:t>
            </a:r>
            <a:endParaRPr lang="en-US" sz="2800" u="sng" dirty="0" smtClean="0">
              <a:solidFill>
                <a:srgbClr val="00CC00"/>
              </a:solidFill>
            </a:endParaRPr>
          </a:p>
          <a:p>
            <a:r>
              <a:rPr lang="en-US" sz="2800" i="1" dirty="0" smtClean="0"/>
              <a:t>https</a:t>
            </a:r>
            <a:r>
              <a:rPr lang="en-US" sz="2800" i="1" dirty="0"/>
              <a:t>://www.youtube.com/watch?v=-</a:t>
            </a:r>
            <a:r>
              <a:rPr lang="en-US" sz="2800" i="1" dirty="0" smtClean="0"/>
              <a:t>lnRf2biz50</a:t>
            </a:r>
            <a:r>
              <a:rPr lang="en-US" sz="2800" i="1" dirty="0"/>
              <a:t> </a:t>
            </a:r>
            <a:r>
              <a:rPr lang="en-US" sz="2800" dirty="0" smtClean="0">
                <a:solidFill>
                  <a:srgbClr val="00CC00"/>
                </a:solidFill>
              </a:rPr>
              <a:t>-Removing solder</a:t>
            </a:r>
          </a:p>
          <a:p>
            <a:r>
              <a:rPr lang="en-US" sz="2800" i="1" dirty="0" smtClean="0"/>
              <a:t>https</a:t>
            </a:r>
            <a:r>
              <a:rPr lang="en-US" sz="2800" i="1" dirty="0"/>
              <a:t>://</a:t>
            </a:r>
            <a:r>
              <a:rPr lang="en-US" sz="2800" i="1" dirty="0" smtClean="0"/>
              <a:t>www.youtube.com/watch?v=j1ZnkTC5bps </a:t>
            </a:r>
            <a:r>
              <a:rPr lang="en-US" sz="2800" dirty="0" smtClean="0">
                <a:solidFill>
                  <a:srgbClr val="00CC00"/>
                </a:solidFill>
              </a:rPr>
              <a:t>- </a:t>
            </a:r>
            <a:r>
              <a:rPr lang="en-US" sz="2800" dirty="0">
                <a:solidFill>
                  <a:srgbClr val="00CC00"/>
                </a:solidFill>
              </a:rPr>
              <a:t>How to tin a soldering iron </a:t>
            </a:r>
            <a:r>
              <a:rPr lang="en-US" sz="2800" dirty="0" smtClean="0">
                <a:solidFill>
                  <a:srgbClr val="00CC00"/>
                </a:solidFill>
              </a:rPr>
              <a:t>tip</a:t>
            </a:r>
          </a:p>
          <a:p>
            <a:r>
              <a:rPr lang="en-US" sz="2800" i="1" dirty="0"/>
              <a:t>https://</a:t>
            </a:r>
            <a:r>
              <a:rPr lang="en-US" sz="2800" i="1" dirty="0" smtClean="0"/>
              <a:t>www.youtube.com/watch?v=BxeDkcAa4Fs </a:t>
            </a:r>
            <a:r>
              <a:rPr lang="en-US" sz="2800" dirty="0" smtClean="0">
                <a:solidFill>
                  <a:srgbClr val="00CC00"/>
                </a:solidFill>
              </a:rPr>
              <a:t>- </a:t>
            </a:r>
            <a:r>
              <a:rPr lang="en-US" sz="2800" dirty="0">
                <a:solidFill>
                  <a:srgbClr val="00CC00"/>
                </a:solidFill>
              </a:rPr>
              <a:t>The Basics</a:t>
            </a:r>
          </a:p>
          <a:p>
            <a:endParaRPr lang="en-US" dirty="0"/>
          </a:p>
        </p:txBody>
      </p:sp>
    </p:spTree>
    <p:extLst>
      <p:ext uri="{BB962C8B-B14F-4D97-AF65-F5344CB8AC3E}">
        <p14:creationId xmlns:p14="http://schemas.microsoft.com/office/powerpoint/2010/main" val="1644715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dirty="0">
                <a:solidFill>
                  <a:srgbClr val="00CC00"/>
                </a:solidFill>
              </a:rPr>
              <a:t>Lab 6 – Learn to Solder</a:t>
            </a:r>
            <a:endParaRPr lang="en-US" dirty="0">
              <a:solidFill>
                <a:srgbClr val="9966FF"/>
              </a:solidFill>
            </a:endParaRPr>
          </a:p>
        </p:txBody>
      </p:sp>
      <p:sp>
        <p:nvSpPr>
          <p:cNvPr id="3" name="Footer Placeholder 2"/>
          <p:cNvSpPr>
            <a:spLocks noGrp="1"/>
          </p:cNvSpPr>
          <p:nvPr>
            <p:ph type="ftr" sz="quarter" idx="11"/>
          </p:nvPr>
        </p:nvSpPr>
        <p:spPr/>
        <p:txBody>
          <a:bodyPr/>
          <a:lstStyle/>
          <a:p>
            <a:r>
              <a:rPr lang="en-US" smtClean="0"/>
              <a:t>EECT 101 Lab Notebook</a:t>
            </a:r>
            <a:endParaRPr lang="en-US"/>
          </a:p>
        </p:txBody>
      </p:sp>
      <p:sp>
        <p:nvSpPr>
          <p:cNvPr id="4" name="Slide Number Placeholder 3"/>
          <p:cNvSpPr>
            <a:spLocks noGrp="1"/>
          </p:cNvSpPr>
          <p:nvPr>
            <p:ph type="sldNum" sz="quarter" idx="12"/>
          </p:nvPr>
        </p:nvSpPr>
        <p:spPr/>
        <p:txBody>
          <a:bodyPr/>
          <a:lstStyle/>
          <a:p>
            <a:fld id="{B205E3D1-8C80-40C9-AABD-810F903285A1}" type="slidenum">
              <a:rPr lang="en-US" smtClean="0"/>
              <a:t>47</a:t>
            </a:fld>
            <a:endParaRPr lang="en-US"/>
          </a:p>
        </p:txBody>
      </p:sp>
      <p:sp>
        <p:nvSpPr>
          <p:cNvPr id="6" name="Rectangle 5"/>
          <p:cNvSpPr/>
          <p:nvPr/>
        </p:nvSpPr>
        <p:spPr>
          <a:xfrm>
            <a:off x="299603" y="1458496"/>
            <a:ext cx="11592793" cy="2308324"/>
          </a:xfrm>
          <a:prstGeom prst="rect">
            <a:avLst/>
          </a:prstGeom>
        </p:spPr>
        <p:txBody>
          <a:bodyPr wrap="square">
            <a:spAutoFit/>
          </a:bodyPr>
          <a:lstStyle/>
          <a:p>
            <a:pPr algn="ctr"/>
            <a:r>
              <a:rPr lang="en-US" sz="2400" b="1" dirty="0">
                <a:solidFill>
                  <a:srgbClr val="00CC00"/>
                </a:solidFill>
              </a:rPr>
              <a:t>Procedure</a:t>
            </a:r>
          </a:p>
          <a:p>
            <a:endParaRPr lang="en-US" sz="2400" dirty="0">
              <a:solidFill>
                <a:schemeClr val="accent6"/>
              </a:solidFill>
            </a:endParaRPr>
          </a:p>
          <a:p>
            <a:pPr marL="342900" indent="-342900">
              <a:buAutoNum type="arabicPeriod"/>
            </a:pPr>
            <a:r>
              <a:rPr lang="en-US" sz="2400" dirty="0" smtClean="0">
                <a:solidFill>
                  <a:schemeClr val="accent6"/>
                </a:solidFill>
              </a:rPr>
              <a:t>Using twelve different components, we identified each one.</a:t>
            </a:r>
          </a:p>
          <a:p>
            <a:pPr marL="342900" indent="-342900">
              <a:buAutoNum type="arabicPeriod"/>
            </a:pPr>
            <a:endParaRPr lang="en-US" sz="2400" dirty="0">
              <a:solidFill>
                <a:schemeClr val="accent6"/>
              </a:solidFill>
            </a:endParaRPr>
          </a:p>
          <a:p>
            <a:pPr marL="342900" indent="-342900">
              <a:buAutoNum type="arabicPeriod"/>
            </a:pPr>
            <a:r>
              <a:rPr lang="en-US" sz="2400" dirty="0" smtClean="0">
                <a:solidFill>
                  <a:schemeClr val="accent6"/>
                </a:solidFill>
              </a:rPr>
              <a:t>After identifying the components, each one was soldered to the board.</a:t>
            </a:r>
            <a:endParaRPr lang="en-US" sz="2400" dirty="0">
              <a:solidFill>
                <a:schemeClr val="accent6"/>
              </a:solidFill>
            </a:endParaRPr>
          </a:p>
          <a:p>
            <a:pPr marL="342900" indent="-342900">
              <a:buAutoNum type="arabicPeriod"/>
            </a:pPr>
            <a:endParaRPr lang="en-US" sz="2400" dirty="0">
              <a:solidFill>
                <a:schemeClr val="accent4">
                  <a:lumMod val="50000"/>
                </a:schemeClr>
              </a:solidFill>
            </a:endParaRPr>
          </a:p>
        </p:txBody>
      </p:sp>
      <p:pic>
        <p:nvPicPr>
          <p:cNvPr id="5" name="Picture 4"/>
          <p:cNvPicPr>
            <a:picLocks noChangeAspect="1"/>
          </p:cNvPicPr>
          <p:nvPr/>
        </p:nvPicPr>
        <p:blipFill>
          <a:blip r:embed="rId2"/>
          <a:stretch>
            <a:fillRect/>
          </a:stretch>
        </p:blipFill>
        <p:spPr>
          <a:xfrm>
            <a:off x="7216902" y="3396024"/>
            <a:ext cx="4136898" cy="2591645"/>
          </a:xfrm>
          <a:prstGeom prst="rect">
            <a:avLst/>
          </a:prstGeom>
        </p:spPr>
      </p:pic>
    </p:spTree>
    <p:extLst>
      <p:ext uri="{BB962C8B-B14F-4D97-AF65-F5344CB8AC3E}">
        <p14:creationId xmlns:p14="http://schemas.microsoft.com/office/powerpoint/2010/main" val="998763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a:bodyPr>
          <a:lstStyle/>
          <a:p>
            <a:pPr algn="ctr"/>
            <a:r>
              <a:rPr lang="en-US" sz="5400" dirty="0">
                <a:solidFill>
                  <a:srgbClr val="00CC00"/>
                </a:solidFill>
              </a:rPr>
              <a:t>Lab 6 – Learn to Solder</a:t>
            </a:r>
            <a:endParaRPr lang="en-US" sz="4000" dirty="0">
              <a:solidFill>
                <a:srgbClr val="9966FF"/>
              </a:solidFill>
            </a:endParaRPr>
          </a:p>
        </p:txBody>
      </p:sp>
      <p:sp>
        <p:nvSpPr>
          <p:cNvPr id="4" name="Footer Placeholder 3"/>
          <p:cNvSpPr>
            <a:spLocks noGrp="1"/>
          </p:cNvSpPr>
          <p:nvPr>
            <p:ph type="ftr" sz="quarter" idx="11"/>
          </p:nvPr>
        </p:nvSpPr>
        <p:spPr>
          <a:xfrm>
            <a:off x="838200" y="6339639"/>
            <a:ext cx="2145632" cy="365125"/>
          </a:xfrm>
        </p:spPr>
        <p:txBody>
          <a:bodyPr/>
          <a:lstStyle/>
          <a:p>
            <a:pPr algn="l"/>
            <a:r>
              <a:rPr lang="en-US" dirty="0"/>
              <a:t>EECT 101-50C Lab Notebook</a:t>
            </a:r>
          </a:p>
        </p:txBody>
      </p:sp>
      <p:sp>
        <p:nvSpPr>
          <p:cNvPr id="5" name="Slide Number Placeholder 4"/>
          <p:cNvSpPr>
            <a:spLocks noGrp="1"/>
          </p:cNvSpPr>
          <p:nvPr>
            <p:ph type="sldNum" sz="quarter" idx="12"/>
          </p:nvPr>
        </p:nvSpPr>
        <p:spPr/>
        <p:txBody>
          <a:bodyPr/>
          <a:lstStyle/>
          <a:p>
            <a:fld id="{B205E3D1-8C80-40C9-AABD-810F903285A1}" type="slidenum">
              <a:rPr lang="en-US" smtClean="0"/>
              <a:t>48</a:t>
            </a:fld>
            <a:endParaRPr lang="en-US"/>
          </a:p>
        </p:txBody>
      </p:sp>
      <p:sp>
        <p:nvSpPr>
          <p:cNvPr id="6" name="Content Placeholder 5"/>
          <p:cNvSpPr>
            <a:spLocks noGrp="1"/>
          </p:cNvSpPr>
          <p:nvPr>
            <p:ph idx="1"/>
          </p:nvPr>
        </p:nvSpPr>
        <p:spPr>
          <a:xfrm>
            <a:off x="848497" y="1188893"/>
            <a:ext cx="10515600" cy="4624388"/>
          </a:xfrm>
        </p:spPr>
        <p:txBody>
          <a:bodyPr/>
          <a:lstStyle/>
          <a:p>
            <a:pPr marL="0" indent="0" algn="ctr">
              <a:buNone/>
            </a:pPr>
            <a:r>
              <a:rPr lang="en-US" b="1" dirty="0" smtClean="0">
                <a:solidFill>
                  <a:schemeClr val="accent6"/>
                </a:solidFill>
              </a:rPr>
              <a:t>Pictures</a:t>
            </a:r>
            <a:endParaRPr lang="en-US" b="1" dirty="0">
              <a:solidFill>
                <a:schemeClr val="accent6"/>
              </a:solidFill>
            </a:endParaRPr>
          </a:p>
          <a:p>
            <a:pPr marL="0" indent="0">
              <a:buNone/>
            </a:pPr>
            <a:endParaRPr lang="en-US" dirty="0"/>
          </a:p>
          <a:p>
            <a:pPr marL="0" indent="0">
              <a:buNone/>
            </a:pPr>
            <a:endParaRPr lang="en-US" dirty="0"/>
          </a:p>
        </p:txBody>
      </p:sp>
      <p:pic>
        <p:nvPicPr>
          <p:cNvPr id="3" name="Picture 2"/>
          <p:cNvPicPr>
            <a:picLocks noChangeAspect="1"/>
          </p:cNvPicPr>
          <p:nvPr/>
        </p:nvPicPr>
        <p:blipFill>
          <a:blip r:embed="rId2"/>
          <a:stretch>
            <a:fillRect/>
          </a:stretch>
        </p:blipFill>
        <p:spPr>
          <a:xfrm>
            <a:off x="1033357" y="1757868"/>
            <a:ext cx="4648200" cy="3581400"/>
          </a:xfrm>
          <a:prstGeom prst="rect">
            <a:avLst/>
          </a:prstGeom>
        </p:spPr>
      </p:pic>
      <p:pic>
        <p:nvPicPr>
          <p:cNvPr id="7" name="Picture 6"/>
          <p:cNvPicPr>
            <a:picLocks noChangeAspect="1"/>
          </p:cNvPicPr>
          <p:nvPr/>
        </p:nvPicPr>
        <p:blipFill>
          <a:blip r:embed="rId3"/>
          <a:stretch>
            <a:fillRect/>
          </a:stretch>
        </p:blipFill>
        <p:spPr>
          <a:xfrm>
            <a:off x="6926601" y="1871886"/>
            <a:ext cx="4152049" cy="3419901"/>
          </a:xfrm>
          <a:prstGeom prst="rect">
            <a:avLst/>
          </a:prstGeom>
        </p:spPr>
      </p:pic>
      <p:cxnSp>
        <p:nvCxnSpPr>
          <p:cNvPr id="14" name="Elbow Connector 13"/>
          <p:cNvCxnSpPr/>
          <p:nvPr/>
        </p:nvCxnSpPr>
        <p:spPr>
          <a:xfrm rot="10800000">
            <a:off x="9572369" y="3220998"/>
            <a:ext cx="2257167" cy="733165"/>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1043008" y="3645989"/>
            <a:ext cx="1013419" cy="369332"/>
          </a:xfrm>
          <a:prstGeom prst="rect">
            <a:avLst/>
          </a:prstGeom>
          <a:noFill/>
        </p:spPr>
        <p:txBody>
          <a:bodyPr wrap="none" rtlCol="0">
            <a:spAutoFit/>
          </a:bodyPr>
          <a:lstStyle/>
          <a:p>
            <a:r>
              <a:rPr lang="en-US" dirty="0" smtClean="0">
                <a:solidFill>
                  <a:srgbClr val="FF0000"/>
                </a:solidFill>
              </a:rPr>
              <a:t>Resistors</a:t>
            </a:r>
            <a:endParaRPr lang="en-US" dirty="0">
              <a:solidFill>
                <a:srgbClr val="FF0000"/>
              </a:solidFill>
            </a:endParaRPr>
          </a:p>
        </p:txBody>
      </p:sp>
      <p:cxnSp>
        <p:nvCxnSpPr>
          <p:cNvPr id="18" name="Elbow Connector 17"/>
          <p:cNvCxnSpPr/>
          <p:nvPr/>
        </p:nvCxnSpPr>
        <p:spPr>
          <a:xfrm rot="16200000" flipV="1">
            <a:off x="9131646" y="5128056"/>
            <a:ext cx="1005014" cy="947349"/>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8610600" y="5291787"/>
            <a:ext cx="549878" cy="30994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9634153" y="6016479"/>
            <a:ext cx="1164293" cy="369332"/>
          </a:xfrm>
          <a:prstGeom prst="rect">
            <a:avLst/>
          </a:prstGeom>
          <a:noFill/>
        </p:spPr>
        <p:txBody>
          <a:bodyPr wrap="none" rtlCol="0">
            <a:spAutoFit/>
          </a:bodyPr>
          <a:lstStyle/>
          <a:p>
            <a:r>
              <a:rPr lang="en-US" dirty="0" smtClean="0">
                <a:solidFill>
                  <a:srgbClr val="FF0000"/>
                </a:solidFill>
              </a:rPr>
              <a:t>Capacitors</a:t>
            </a:r>
            <a:endParaRPr lang="en-US" dirty="0">
              <a:solidFill>
                <a:srgbClr val="FF0000"/>
              </a:solidFill>
            </a:endParaRPr>
          </a:p>
        </p:txBody>
      </p:sp>
      <p:cxnSp>
        <p:nvCxnSpPr>
          <p:cNvPr id="24" name="Elbow Connector 23"/>
          <p:cNvCxnSpPr/>
          <p:nvPr/>
        </p:nvCxnSpPr>
        <p:spPr>
          <a:xfrm>
            <a:off x="6400801" y="3056238"/>
            <a:ext cx="1318054" cy="864973"/>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238661" y="2746295"/>
            <a:ext cx="739305" cy="369332"/>
          </a:xfrm>
          <a:prstGeom prst="rect">
            <a:avLst/>
          </a:prstGeom>
          <a:noFill/>
        </p:spPr>
        <p:txBody>
          <a:bodyPr wrap="none" rtlCol="0">
            <a:spAutoFit/>
          </a:bodyPr>
          <a:lstStyle/>
          <a:p>
            <a:r>
              <a:rPr lang="en-US" dirty="0" smtClean="0">
                <a:solidFill>
                  <a:srgbClr val="FF0000"/>
                </a:solidFill>
              </a:rPr>
              <a:t>Diode</a:t>
            </a:r>
            <a:endParaRPr lang="en-US" dirty="0">
              <a:solidFill>
                <a:srgbClr val="FF0000"/>
              </a:solidFill>
            </a:endParaRPr>
          </a:p>
        </p:txBody>
      </p:sp>
      <p:cxnSp>
        <p:nvCxnSpPr>
          <p:cNvPr id="27" name="Elbow Connector 26"/>
          <p:cNvCxnSpPr/>
          <p:nvPr/>
        </p:nvCxnSpPr>
        <p:spPr>
          <a:xfrm flipV="1">
            <a:off x="5866417" y="4077731"/>
            <a:ext cx="2116048" cy="153423"/>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780670" y="3921211"/>
            <a:ext cx="1156855" cy="369332"/>
          </a:xfrm>
          <a:prstGeom prst="rect">
            <a:avLst/>
          </a:prstGeom>
          <a:noFill/>
        </p:spPr>
        <p:txBody>
          <a:bodyPr wrap="none" rtlCol="0">
            <a:spAutoFit/>
          </a:bodyPr>
          <a:lstStyle/>
          <a:p>
            <a:r>
              <a:rPr lang="en-US" dirty="0" err="1" smtClean="0">
                <a:solidFill>
                  <a:srgbClr val="FF0000"/>
                </a:solidFill>
              </a:rPr>
              <a:t>VaResistor</a:t>
            </a:r>
            <a:endParaRPr lang="en-US" dirty="0">
              <a:solidFill>
                <a:srgbClr val="FF0000"/>
              </a:solidFill>
            </a:endParaRPr>
          </a:p>
        </p:txBody>
      </p:sp>
      <p:cxnSp>
        <p:nvCxnSpPr>
          <p:cNvPr id="31" name="Straight Arrow Connector 30"/>
          <p:cNvCxnSpPr/>
          <p:nvPr/>
        </p:nvCxnSpPr>
        <p:spPr>
          <a:xfrm flipH="1">
            <a:off x="8328454" y="3220997"/>
            <a:ext cx="1653746" cy="112858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8443784" y="3336324"/>
            <a:ext cx="166816" cy="80730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flipV="1">
            <a:off x="8527192" y="2850292"/>
            <a:ext cx="246325" cy="11650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Elbow Connector 45"/>
          <p:cNvCxnSpPr/>
          <p:nvPr/>
        </p:nvCxnSpPr>
        <p:spPr>
          <a:xfrm rot="5400000">
            <a:off x="8727455" y="1416712"/>
            <a:ext cx="705918" cy="440210"/>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9155327" y="1013673"/>
            <a:ext cx="1600759" cy="369332"/>
          </a:xfrm>
          <a:prstGeom prst="rect">
            <a:avLst/>
          </a:prstGeom>
          <a:noFill/>
        </p:spPr>
        <p:txBody>
          <a:bodyPr wrap="none" rtlCol="0">
            <a:spAutoFit/>
          </a:bodyPr>
          <a:lstStyle/>
          <a:p>
            <a:r>
              <a:rPr lang="en-US" dirty="0" smtClean="0">
                <a:solidFill>
                  <a:srgbClr val="FF0000"/>
                </a:solidFill>
              </a:rPr>
              <a:t>Semiconductor</a:t>
            </a:r>
            <a:endParaRPr lang="en-US" dirty="0">
              <a:solidFill>
                <a:srgbClr val="FF0000"/>
              </a:solidFill>
            </a:endParaRPr>
          </a:p>
        </p:txBody>
      </p:sp>
      <p:cxnSp>
        <p:nvCxnSpPr>
          <p:cNvPr id="52" name="Elbow Connector 51"/>
          <p:cNvCxnSpPr/>
          <p:nvPr/>
        </p:nvCxnSpPr>
        <p:spPr>
          <a:xfrm rot="16200000" flipH="1">
            <a:off x="7211751" y="1667686"/>
            <a:ext cx="709406" cy="140044"/>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7255042" y="1102707"/>
            <a:ext cx="1078500" cy="369332"/>
          </a:xfrm>
          <a:prstGeom prst="rect">
            <a:avLst/>
          </a:prstGeom>
          <a:noFill/>
        </p:spPr>
        <p:txBody>
          <a:bodyPr wrap="none" rtlCol="0">
            <a:spAutoFit/>
          </a:bodyPr>
          <a:lstStyle/>
          <a:p>
            <a:r>
              <a:rPr lang="en-US" dirty="0" smtClean="0">
                <a:solidFill>
                  <a:srgbClr val="FF0000"/>
                </a:solidFill>
              </a:rPr>
              <a:t>Capacitor</a:t>
            </a:r>
            <a:endParaRPr lang="en-US" dirty="0">
              <a:solidFill>
                <a:srgbClr val="FF0000"/>
              </a:solidFill>
            </a:endParaRPr>
          </a:p>
        </p:txBody>
      </p:sp>
    </p:spTree>
    <p:extLst>
      <p:ext uri="{BB962C8B-B14F-4D97-AF65-F5344CB8AC3E}">
        <p14:creationId xmlns:p14="http://schemas.microsoft.com/office/powerpoint/2010/main" val="2558817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476488" y="3393186"/>
            <a:ext cx="3464814" cy="3464814"/>
          </a:xfrm>
          <a:prstGeom prst="rect">
            <a:avLst/>
          </a:prstGeom>
        </p:spPr>
      </p:pic>
      <p:sp>
        <p:nvSpPr>
          <p:cNvPr id="2" name="Title 1"/>
          <p:cNvSpPr>
            <a:spLocks noGrp="1"/>
          </p:cNvSpPr>
          <p:nvPr>
            <p:ph type="title"/>
          </p:nvPr>
        </p:nvSpPr>
        <p:spPr>
          <a:xfrm>
            <a:off x="838200" y="365125"/>
            <a:ext cx="10515600" cy="863311"/>
          </a:xfrm>
        </p:spPr>
        <p:txBody>
          <a:bodyPr>
            <a:normAutofit/>
          </a:bodyPr>
          <a:lstStyle/>
          <a:p>
            <a:pPr algn="ctr"/>
            <a:r>
              <a:rPr lang="en-US" sz="5400" dirty="0">
                <a:solidFill>
                  <a:srgbClr val="00CC00"/>
                </a:solidFill>
              </a:rPr>
              <a:t>Lab 6 – Learn to Solder</a:t>
            </a:r>
            <a:endParaRPr lang="en-US" sz="4000" dirty="0">
              <a:solidFill>
                <a:srgbClr val="9966FF"/>
              </a:solidFill>
            </a:endParaRPr>
          </a:p>
        </p:txBody>
      </p:sp>
      <p:sp>
        <p:nvSpPr>
          <p:cNvPr id="3" name="Content Placeholder 2"/>
          <p:cNvSpPr>
            <a:spLocks noGrp="1"/>
          </p:cNvSpPr>
          <p:nvPr>
            <p:ph idx="1"/>
          </p:nvPr>
        </p:nvSpPr>
        <p:spPr>
          <a:xfrm>
            <a:off x="838200" y="1376218"/>
            <a:ext cx="10515600" cy="4800745"/>
          </a:xfrm>
        </p:spPr>
        <p:txBody>
          <a:bodyPr/>
          <a:lstStyle/>
          <a:p>
            <a:pPr marL="0" indent="0" algn="ctr">
              <a:buNone/>
            </a:pPr>
            <a:r>
              <a:rPr lang="en-US" b="1" dirty="0" smtClean="0">
                <a:solidFill>
                  <a:schemeClr val="accent6"/>
                </a:solidFill>
              </a:rPr>
              <a:t>Conclusion</a:t>
            </a:r>
          </a:p>
          <a:p>
            <a:pPr marL="0" indent="0" algn="ctr">
              <a:buNone/>
            </a:pPr>
            <a:endParaRPr lang="en-US" sz="2000" b="1" dirty="0" smtClean="0">
              <a:solidFill>
                <a:schemeClr val="accent6"/>
              </a:solidFill>
            </a:endParaRPr>
          </a:p>
          <a:p>
            <a:pPr lvl="1">
              <a:buFontTx/>
              <a:buChar char="-"/>
            </a:pPr>
            <a:r>
              <a:rPr lang="en-US" dirty="0" smtClean="0">
                <a:solidFill>
                  <a:schemeClr val="accent6"/>
                </a:solidFill>
              </a:rPr>
              <a:t>I learned how to solder components to a board.</a:t>
            </a:r>
          </a:p>
          <a:p>
            <a:pPr lvl="1">
              <a:buFontTx/>
              <a:buChar char="-"/>
            </a:pPr>
            <a:endParaRPr lang="en-US" dirty="0" smtClean="0">
              <a:solidFill>
                <a:schemeClr val="accent6"/>
              </a:solidFill>
            </a:endParaRPr>
          </a:p>
          <a:p>
            <a:pPr marL="457200" lvl="1" indent="0">
              <a:buNone/>
            </a:pPr>
            <a:r>
              <a:rPr lang="en-US" dirty="0" smtClean="0">
                <a:solidFill>
                  <a:schemeClr val="accent6"/>
                </a:solidFill>
              </a:rPr>
              <a:t>- I also learned how to use data sheets to identify components which may be unknown.</a:t>
            </a:r>
          </a:p>
          <a:p>
            <a:pPr marL="457200" lvl="1" indent="0">
              <a:buNone/>
            </a:pPr>
            <a:endParaRPr lang="en-US" dirty="0" smtClean="0">
              <a:solidFill>
                <a:schemeClr val="accent5">
                  <a:lumMod val="75000"/>
                </a:schemeClr>
              </a:solidFill>
            </a:endParaRPr>
          </a:p>
          <a:p>
            <a:pPr marL="457200" lvl="1" indent="0">
              <a:buNone/>
            </a:pPr>
            <a:endParaRPr lang="en-US" dirty="0">
              <a:solidFill>
                <a:schemeClr val="accent4">
                  <a:lumMod val="50000"/>
                </a:schemeClr>
              </a:solidFill>
            </a:endParaRPr>
          </a:p>
        </p:txBody>
      </p:sp>
      <p:sp>
        <p:nvSpPr>
          <p:cNvPr id="4" name="Footer Placeholder 3"/>
          <p:cNvSpPr>
            <a:spLocks noGrp="1"/>
          </p:cNvSpPr>
          <p:nvPr>
            <p:ph type="ftr" sz="quarter" idx="11"/>
          </p:nvPr>
        </p:nvSpPr>
        <p:spPr>
          <a:xfrm>
            <a:off x="838199" y="6356349"/>
            <a:ext cx="2009775" cy="365125"/>
          </a:xfrm>
        </p:spPr>
        <p:txBody>
          <a:bodyPr/>
          <a:lstStyle/>
          <a:p>
            <a:pPr algn="l"/>
            <a:r>
              <a:rPr lang="en-US" dirty="0"/>
              <a:t>EECT 101-50C Lab Notebook</a:t>
            </a:r>
          </a:p>
        </p:txBody>
      </p:sp>
      <p:sp>
        <p:nvSpPr>
          <p:cNvPr id="5" name="Slide Number Placeholder 4"/>
          <p:cNvSpPr>
            <a:spLocks noGrp="1"/>
          </p:cNvSpPr>
          <p:nvPr>
            <p:ph type="sldNum" sz="quarter" idx="12"/>
          </p:nvPr>
        </p:nvSpPr>
        <p:spPr/>
        <p:txBody>
          <a:bodyPr/>
          <a:lstStyle/>
          <a:p>
            <a:fld id="{B205E3D1-8C80-40C9-AABD-810F903285A1}" type="slidenum">
              <a:rPr lang="en-US" smtClean="0"/>
              <a:t>49</a:t>
            </a:fld>
            <a:endParaRPr lang="en-US"/>
          </a:p>
        </p:txBody>
      </p:sp>
    </p:spTree>
    <p:extLst>
      <p:ext uri="{BB962C8B-B14F-4D97-AF65-F5344CB8AC3E}">
        <p14:creationId xmlns:p14="http://schemas.microsoft.com/office/powerpoint/2010/main" val="2283264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C00000"/>
                </a:solidFill>
              </a:rPr>
              <a:t>Lab 1 – Test Equipment &amp; </a:t>
            </a:r>
            <a:r>
              <a:rPr lang="en-US" dirty="0" smtClean="0">
                <a:solidFill>
                  <a:srgbClr val="C00000"/>
                </a:solidFill>
              </a:rPr>
              <a:t>Resistors</a:t>
            </a:r>
            <a:endParaRPr lang="en-US" dirty="0">
              <a:solidFill>
                <a:srgbClr val="C00000"/>
              </a:solidFill>
            </a:endParaRPr>
          </a:p>
        </p:txBody>
      </p:sp>
      <p:sp>
        <p:nvSpPr>
          <p:cNvPr id="3" name="Content Placeholder 2"/>
          <p:cNvSpPr>
            <a:spLocks noGrp="1"/>
          </p:cNvSpPr>
          <p:nvPr>
            <p:ph idx="1"/>
          </p:nvPr>
        </p:nvSpPr>
        <p:spPr/>
        <p:txBody>
          <a:bodyPr/>
          <a:lstStyle/>
          <a:p>
            <a:r>
              <a:rPr lang="en-US" dirty="0">
                <a:solidFill>
                  <a:srgbClr val="C00000"/>
                </a:solidFill>
              </a:rPr>
              <a:t>Research and Information</a:t>
            </a:r>
          </a:p>
          <a:p>
            <a:pPr marL="457200" lvl="1" indent="0">
              <a:buNone/>
            </a:pPr>
            <a:endParaRPr lang="en-US" dirty="0" smtClean="0"/>
          </a:p>
          <a:p>
            <a:pPr marL="457200" lvl="1" indent="0">
              <a:buNone/>
            </a:pPr>
            <a:r>
              <a:rPr lang="en-US" i="1" dirty="0" smtClean="0"/>
              <a:t>http</a:t>
            </a:r>
            <a:r>
              <a:rPr lang="en-US" i="1" dirty="0"/>
              <a:t>://www.allaboutcircuits.com/textbook/reference/chpt-2/resistor-color-codes/ </a:t>
            </a:r>
            <a:r>
              <a:rPr lang="en-US" dirty="0">
                <a:solidFill>
                  <a:srgbClr val="C00000"/>
                </a:solidFill>
              </a:rPr>
              <a:t>- </a:t>
            </a:r>
            <a:r>
              <a:rPr lang="en-US" b="1" dirty="0">
                <a:solidFill>
                  <a:srgbClr val="C00000"/>
                </a:solidFill>
              </a:rPr>
              <a:t>(Value of Red Band Tolerance.)</a:t>
            </a:r>
          </a:p>
          <a:p>
            <a:pPr marL="457200" lvl="1" indent="0">
              <a:buNone/>
            </a:pPr>
            <a:endParaRPr lang="en-US" dirty="0" smtClean="0"/>
          </a:p>
          <a:p>
            <a:pPr marL="457200" lvl="1" indent="0">
              <a:buNone/>
            </a:pPr>
            <a:r>
              <a:rPr lang="en-US" i="1" dirty="0" smtClean="0"/>
              <a:t>https</a:t>
            </a:r>
            <a:r>
              <a:rPr lang="en-US" i="1" dirty="0"/>
              <a:t>://www.youtube.com/watch?v=kvQBhXo_tF0</a:t>
            </a:r>
            <a:r>
              <a:rPr lang="en-US" dirty="0"/>
              <a:t> </a:t>
            </a:r>
            <a:r>
              <a:rPr lang="en-US" dirty="0">
                <a:solidFill>
                  <a:srgbClr val="C00000"/>
                </a:solidFill>
              </a:rPr>
              <a:t>– </a:t>
            </a:r>
            <a:r>
              <a:rPr lang="en-US" b="1" dirty="0">
                <a:solidFill>
                  <a:srgbClr val="C00000"/>
                </a:solidFill>
              </a:rPr>
              <a:t>(Resistor Color Codes</a:t>
            </a:r>
            <a:r>
              <a:rPr lang="en-US" b="1" dirty="0" smtClean="0">
                <a:solidFill>
                  <a:srgbClr val="C00000"/>
                </a:solidFill>
              </a:rPr>
              <a:t>.)</a:t>
            </a:r>
          </a:p>
          <a:p>
            <a:pPr marL="457200" lvl="1" indent="0">
              <a:buNone/>
            </a:pPr>
            <a:endParaRPr lang="en-US" dirty="0"/>
          </a:p>
          <a:p>
            <a:pPr marL="457200" lvl="1" indent="0">
              <a:buNone/>
            </a:pPr>
            <a:r>
              <a:rPr lang="en-US" i="1" dirty="0"/>
              <a:t>https://</a:t>
            </a:r>
            <a:r>
              <a:rPr lang="en-US" i="1" dirty="0" smtClean="0"/>
              <a:t>www.youtube.com/watch?v=HrZZMhWZiFk</a:t>
            </a:r>
            <a:r>
              <a:rPr lang="en-US" dirty="0" smtClean="0"/>
              <a:t> </a:t>
            </a:r>
            <a:r>
              <a:rPr lang="en-US" dirty="0" smtClean="0">
                <a:solidFill>
                  <a:srgbClr val="C00000"/>
                </a:solidFill>
              </a:rPr>
              <a:t>– </a:t>
            </a:r>
            <a:r>
              <a:rPr lang="en-US" b="1" dirty="0" smtClean="0">
                <a:solidFill>
                  <a:srgbClr val="C00000"/>
                </a:solidFill>
              </a:rPr>
              <a:t>(Resistors.)</a:t>
            </a:r>
            <a:endParaRPr lang="en-US" b="1" dirty="0">
              <a:solidFill>
                <a:srgbClr val="C00000"/>
              </a:solidFill>
            </a:endParaRPr>
          </a:p>
          <a:p>
            <a:endParaRPr lang="en-US" dirty="0"/>
          </a:p>
        </p:txBody>
      </p:sp>
      <p:sp>
        <p:nvSpPr>
          <p:cNvPr id="4" name="Footer Placeholder 3"/>
          <p:cNvSpPr>
            <a:spLocks noGrp="1"/>
          </p:cNvSpPr>
          <p:nvPr>
            <p:ph type="ftr" sz="quarter" idx="11"/>
          </p:nvPr>
        </p:nvSpPr>
        <p:spPr>
          <a:xfrm>
            <a:off x="-252844" y="6365298"/>
            <a:ext cx="4114800" cy="365125"/>
          </a:xfrm>
        </p:spPr>
        <p:txBody>
          <a:bodyPr/>
          <a:lstStyle/>
          <a:p>
            <a:r>
              <a:rPr lang="en-US" dirty="0" smtClean="0"/>
              <a:t>EECT 101-50C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5</a:t>
            </a:fld>
            <a:endParaRPr lang="en-US"/>
          </a:p>
        </p:txBody>
      </p:sp>
    </p:spTree>
    <p:extLst>
      <p:ext uri="{BB962C8B-B14F-4D97-AF65-F5344CB8AC3E}">
        <p14:creationId xmlns:p14="http://schemas.microsoft.com/office/powerpoint/2010/main" val="4213762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3819525"/>
            <a:ext cx="4572000" cy="3038475"/>
          </a:xfrm>
          <a:prstGeom prst="rect">
            <a:avLst/>
          </a:prstGeom>
        </p:spPr>
      </p:pic>
      <p:sp>
        <p:nvSpPr>
          <p:cNvPr id="2" name="Title 1"/>
          <p:cNvSpPr>
            <a:spLocks noGrp="1"/>
          </p:cNvSpPr>
          <p:nvPr>
            <p:ph type="ctrTitle"/>
          </p:nvPr>
        </p:nvSpPr>
        <p:spPr>
          <a:xfrm>
            <a:off x="1524000" y="1756208"/>
            <a:ext cx="9144000" cy="2387600"/>
          </a:xfrm>
        </p:spPr>
        <p:txBody>
          <a:bodyPr/>
          <a:lstStyle/>
          <a:p>
            <a:r>
              <a:rPr lang="en-US" dirty="0">
                <a:solidFill>
                  <a:schemeClr val="accent6">
                    <a:lumMod val="50000"/>
                  </a:schemeClr>
                </a:solidFill>
              </a:rPr>
              <a:t>Lab 7 -Component Identification &amp; Solder Kit</a:t>
            </a: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50</a:t>
            </a:fld>
            <a:endParaRPr lang="en-US"/>
          </a:p>
        </p:txBody>
      </p:sp>
    </p:spTree>
    <p:extLst>
      <p:ext uri="{BB962C8B-B14F-4D97-AF65-F5344CB8AC3E}">
        <p14:creationId xmlns:p14="http://schemas.microsoft.com/office/powerpoint/2010/main" val="727310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5592288" y="3400933"/>
            <a:ext cx="5122224" cy="3320542"/>
          </a:xfrm>
          <a:prstGeom prst="rect">
            <a:avLst/>
          </a:prstGeom>
        </p:spPr>
      </p:pic>
      <p:sp>
        <p:nvSpPr>
          <p:cNvPr id="2" name="Title 1"/>
          <p:cNvSpPr>
            <a:spLocks noGrp="1"/>
          </p:cNvSpPr>
          <p:nvPr>
            <p:ph type="title"/>
          </p:nvPr>
        </p:nvSpPr>
        <p:spPr/>
        <p:txBody>
          <a:bodyPr/>
          <a:lstStyle/>
          <a:p>
            <a:r>
              <a:rPr lang="en-US" dirty="0">
                <a:solidFill>
                  <a:schemeClr val="accent6">
                    <a:lumMod val="50000"/>
                  </a:schemeClr>
                </a:solidFill>
              </a:rPr>
              <a:t>Lab 7 -Component Identification &amp; Solder Kit</a:t>
            </a:r>
            <a:br>
              <a:rPr lang="en-US" dirty="0">
                <a:solidFill>
                  <a:schemeClr val="accent6">
                    <a:lumMod val="50000"/>
                  </a:schemeClr>
                </a:solidFill>
              </a:rPr>
            </a:br>
            <a:endParaRPr lang="en-US" dirty="0">
              <a:solidFill>
                <a:schemeClr val="accent6">
                  <a:lumMod val="50000"/>
                </a:schemeClr>
              </a:solidFill>
            </a:endParaRPr>
          </a:p>
        </p:txBody>
      </p:sp>
      <p:sp>
        <p:nvSpPr>
          <p:cNvPr id="3" name="Content Placeholder 2"/>
          <p:cNvSpPr>
            <a:spLocks noGrp="1"/>
          </p:cNvSpPr>
          <p:nvPr>
            <p:ph idx="1"/>
          </p:nvPr>
        </p:nvSpPr>
        <p:spPr/>
        <p:txBody>
          <a:bodyPr>
            <a:normAutofit/>
          </a:bodyPr>
          <a:lstStyle/>
          <a:p>
            <a:r>
              <a:rPr lang="en-US" dirty="0" smtClean="0">
                <a:solidFill>
                  <a:schemeClr val="accent6">
                    <a:lumMod val="50000"/>
                  </a:schemeClr>
                </a:solidFill>
              </a:rPr>
              <a:t>Objective</a:t>
            </a:r>
          </a:p>
          <a:p>
            <a:pPr marL="0" indent="0">
              <a:buNone/>
            </a:pPr>
            <a:r>
              <a:rPr lang="en-US" dirty="0" smtClean="0">
                <a:solidFill>
                  <a:schemeClr val="accent6">
                    <a:lumMod val="50000"/>
                  </a:schemeClr>
                </a:solidFill>
              </a:rPr>
              <a:t>    -</a:t>
            </a:r>
            <a:r>
              <a:rPr lang="en-US" dirty="0">
                <a:solidFill>
                  <a:schemeClr val="accent6">
                    <a:lumMod val="50000"/>
                  </a:schemeClr>
                </a:solidFill>
              </a:rPr>
              <a:t> </a:t>
            </a:r>
            <a:r>
              <a:rPr lang="en-US" dirty="0" smtClean="0">
                <a:solidFill>
                  <a:schemeClr val="accent6">
                    <a:lumMod val="50000"/>
                  </a:schemeClr>
                </a:solidFill>
              </a:rPr>
              <a:t>To identify </a:t>
            </a:r>
            <a:r>
              <a:rPr lang="en-US" dirty="0">
                <a:solidFill>
                  <a:schemeClr val="accent6">
                    <a:lumMod val="50000"/>
                  </a:schemeClr>
                </a:solidFill>
              </a:rPr>
              <a:t>all the different </a:t>
            </a:r>
            <a:r>
              <a:rPr lang="en-US" dirty="0" smtClean="0">
                <a:solidFill>
                  <a:schemeClr val="accent6">
                    <a:lumMod val="50000"/>
                  </a:schemeClr>
                </a:solidFill>
              </a:rPr>
              <a:t>components given in a soldering kit.</a:t>
            </a:r>
            <a:endParaRPr lang="en-US" dirty="0">
              <a:solidFill>
                <a:schemeClr val="accent6">
                  <a:lumMod val="50000"/>
                </a:schemeClr>
              </a:solidFill>
            </a:endParaRPr>
          </a:p>
          <a:p>
            <a:pPr marL="0" indent="0">
              <a:buNone/>
            </a:pPr>
            <a:r>
              <a:rPr lang="en-US" dirty="0" smtClean="0">
                <a:solidFill>
                  <a:schemeClr val="accent6">
                    <a:lumMod val="50000"/>
                  </a:schemeClr>
                </a:solidFill>
              </a:rPr>
              <a:t>    - On a CD-1 board, one must identify the two families of ICs used and what the various suffixes mean. </a:t>
            </a:r>
          </a:p>
          <a:p>
            <a:pPr marL="0" indent="0">
              <a:buNone/>
            </a:pPr>
            <a:endParaRPr lang="en-US" i="1" dirty="0" smtClean="0">
              <a:solidFill>
                <a:schemeClr val="accent6">
                  <a:lumMod val="50000"/>
                </a:schemeClr>
              </a:solidFill>
            </a:endParaRPr>
          </a:p>
          <a:p>
            <a:r>
              <a:rPr lang="en-US" dirty="0">
                <a:solidFill>
                  <a:schemeClr val="accent6">
                    <a:lumMod val="50000"/>
                  </a:schemeClr>
                </a:solidFill>
              </a:rPr>
              <a:t>Equipment used</a:t>
            </a:r>
          </a:p>
          <a:p>
            <a:pPr marL="0" indent="0">
              <a:buNone/>
            </a:pPr>
            <a:r>
              <a:rPr lang="en-US" dirty="0" smtClean="0">
                <a:solidFill>
                  <a:schemeClr val="accent6">
                    <a:lumMod val="50000"/>
                  </a:schemeClr>
                </a:solidFill>
              </a:rPr>
              <a:t>Solder Machine: (WES51)</a:t>
            </a:r>
          </a:p>
        </p:txBody>
      </p:sp>
      <p:sp>
        <p:nvSpPr>
          <p:cNvPr id="4" name="Footer Placeholder 3"/>
          <p:cNvSpPr>
            <a:spLocks noGrp="1"/>
          </p:cNvSpPr>
          <p:nvPr>
            <p:ph type="ftr" sz="quarter" idx="11"/>
          </p:nvPr>
        </p:nvSpPr>
        <p:spPr/>
        <p:txBody>
          <a:bodyPr/>
          <a:lstStyle/>
          <a:p>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51</a:t>
            </a:fld>
            <a:endParaRPr lang="en-US" dirty="0"/>
          </a:p>
        </p:txBody>
      </p:sp>
    </p:spTree>
    <p:extLst>
      <p:ext uri="{BB962C8B-B14F-4D97-AF65-F5344CB8AC3E}">
        <p14:creationId xmlns:p14="http://schemas.microsoft.com/office/powerpoint/2010/main" val="3884101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99898"/>
            <a:ext cx="10515600" cy="1325563"/>
          </a:xfrm>
        </p:spPr>
        <p:txBody>
          <a:bodyPr/>
          <a:lstStyle/>
          <a:p>
            <a:r>
              <a:rPr lang="en-US" dirty="0">
                <a:solidFill>
                  <a:schemeClr val="accent6">
                    <a:lumMod val="50000"/>
                  </a:schemeClr>
                </a:solidFill>
              </a:rPr>
              <a:t>Lab 7 -Component Identification &amp; Solder Kit</a:t>
            </a:r>
            <a:br>
              <a:rPr lang="en-US" dirty="0">
                <a:solidFill>
                  <a:schemeClr val="accent6">
                    <a:lumMod val="50000"/>
                  </a:schemeClr>
                </a:solidFill>
              </a:rPr>
            </a:br>
            <a:endParaRPr lang="en-US" dirty="0">
              <a:solidFill>
                <a:schemeClr val="accent6">
                  <a:lumMod val="50000"/>
                </a:schemeClr>
              </a:solidFill>
            </a:endParaRPr>
          </a:p>
        </p:txBody>
      </p:sp>
      <p:sp>
        <p:nvSpPr>
          <p:cNvPr id="3" name="Content Placeholder 2"/>
          <p:cNvSpPr>
            <a:spLocks noGrp="1"/>
          </p:cNvSpPr>
          <p:nvPr>
            <p:ph idx="1"/>
          </p:nvPr>
        </p:nvSpPr>
        <p:spPr/>
        <p:txBody>
          <a:bodyPr/>
          <a:lstStyle/>
          <a:p>
            <a:pPr marL="0" lvl="0" indent="0">
              <a:buNone/>
            </a:pPr>
            <a:r>
              <a:rPr lang="en-US" dirty="0">
                <a:solidFill>
                  <a:schemeClr val="accent6">
                    <a:lumMod val="50000"/>
                  </a:schemeClr>
                </a:solidFill>
              </a:rPr>
              <a:t>Research and </a:t>
            </a:r>
            <a:r>
              <a:rPr lang="en-US" dirty="0" smtClean="0">
                <a:solidFill>
                  <a:schemeClr val="accent6">
                    <a:lumMod val="50000"/>
                  </a:schemeClr>
                </a:solidFill>
              </a:rPr>
              <a:t>Information</a:t>
            </a:r>
            <a:endParaRPr lang="en-US" dirty="0">
              <a:solidFill>
                <a:schemeClr val="accent6">
                  <a:lumMod val="50000"/>
                </a:schemeClr>
              </a:solidFill>
            </a:endParaRPr>
          </a:p>
          <a:p>
            <a:r>
              <a:rPr lang="en-US" i="1" dirty="0"/>
              <a:t>http://www.howtogeek.com/63630/how-to-use-a-soldering-iron-a-beginners-guide</a:t>
            </a:r>
            <a:r>
              <a:rPr lang="en-US" i="1" dirty="0" smtClean="0"/>
              <a:t>/</a:t>
            </a:r>
            <a:r>
              <a:rPr lang="en-US" dirty="0" smtClean="0">
                <a:solidFill>
                  <a:schemeClr val="accent6">
                    <a:lumMod val="50000"/>
                  </a:schemeClr>
                </a:solidFill>
              </a:rPr>
              <a:t> (Beginning solder)</a:t>
            </a:r>
          </a:p>
          <a:p>
            <a:r>
              <a:rPr lang="en-US" i="1" dirty="0"/>
              <a:t>https://</a:t>
            </a:r>
            <a:r>
              <a:rPr lang="en-US" i="1" dirty="0" smtClean="0"/>
              <a:t>mightyohm.com/files/soldercomic/FullSolderComic_EN.pdf </a:t>
            </a:r>
            <a:r>
              <a:rPr lang="en-US" dirty="0" smtClean="0">
                <a:solidFill>
                  <a:schemeClr val="accent6">
                    <a:lumMod val="50000"/>
                  </a:schemeClr>
                </a:solidFill>
              </a:rPr>
              <a:t>(solder is easy)</a:t>
            </a:r>
          </a:p>
          <a:p>
            <a:r>
              <a:rPr lang="en-US" i="1" dirty="0"/>
              <a:t>http://www.build-electronic-circuits.com/how-to-solder</a:t>
            </a:r>
            <a:r>
              <a:rPr lang="en-US" i="1" dirty="0" smtClean="0"/>
              <a:t>/ </a:t>
            </a:r>
            <a:r>
              <a:rPr lang="en-US" dirty="0" smtClean="0">
                <a:solidFill>
                  <a:schemeClr val="accent6">
                    <a:lumMod val="50000"/>
                  </a:schemeClr>
                </a:solidFill>
              </a:rPr>
              <a:t>(How to solder)</a:t>
            </a:r>
            <a:endParaRPr lang="en-US" dirty="0">
              <a:solidFill>
                <a:schemeClr val="accent6">
                  <a:lumMod val="50000"/>
                </a:schemeClr>
              </a:solidFill>
            </a:endParaRP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52</a:t>
            </a:fld>
            <a:endParaRPr lang="en-US"/>
          </a:p>
        </p:txBody>
      </p:sp>
    </p:spTree>
    <p:extLst>
      <p:ext uri="{BB962C8B-B14F-4D97-AF65-F5344CB8AC3E}">
        <p14:creationId xmlns:p14="http://schemas.microsoft.com/office/powerpoint/2010/main" val="801955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6">
                    <a:lumMod val="50000"/>
                  </a:schemeClr>
                </a:solidFill>
              </a:rPr>
              <a:t>Lab 7 -Component Identification &amp; Solder </a:t>
            </a:r>
            <a:r>
              <a:rPr lang="en-US" dirty="0" smtClean="0">
                <a:solidFill>
                  <a:schemeClr val="accent6">
                    <a:lumMod val="50000"/>
                  </a:schemeClr>
                </a:solidFill>
              </a:rPr>
              <a:t>Kit</a:t>
            </a:r>
            <a:r>
              <a:rPr lang="en-US" dirty="0">
                <a:solidFill>
                  <a:schemeClr val="accent6">
                    <a:lumMod val="50000"/>
                  </a:schemeClr>
                </a:solidFill>
              </a:rPr>
              <a:t/>
            </a:r>
            <a:br>
              <a:rPr lang="en-US" dirty="0">
                <a:solidFill>
                  <a:schemeClr val="accent6">
                    <a:lumMod val="50000"/>
                  </a:schemeClr>
                </a:solidFill>
              </a:rPr>
            </a:br>
            <a:endParaRPr lang="en-US" dirty="0">
              <a:solidFill>
                <a:schemeClr val="accent6">
                  <a:lumMod val="50000"/>
                </a:schemeClr>
              </a:solidFill>
            </a:endParaRPr>
          </a:p>
        </p:txBody>
      </p:sp>
      <p:sp>
        <p:nvSpPr>
          <p:cNvPr id="3" name="Content Placeholder 2"/>
          <p:cNvSpPr>
            <a:spLocks noGrp="1"/>
          </p:cNvSpPr>
          <p:nvPr>
            <p:ph idx="1"/>
          </p:nvPr>
        </p:nvSpPr>
        <p:spPr/>
        <p:txBody>
          <a:bodyPr/>
          <a:lstStyle/>
          <a:p>
            <a:pPr marL="0" indent="0" algn="ctr">
              <a:buNone/>
            </a:pPr>
            <a:r>
              <a:rPr lang="en-US" dirty="0" smtClean="0">
                <a:solidFill>
                  <a:schemeClr val="accent6">
                    <a:lumMod val="50000"/>
                  </a:schemeClr>
                </a:solidFill>
              </a:rPr>
              <a:t>Procedure</a:t>
            </a:r>
          </a:p>
          <a:p>
            <a:pPr marL="0" indent="0">
              <a:buNone/>
            </a:pPr>
            <a:r>
              <a:rPr lang="en-US" dirty="0" smtClean="0">
                <a:solidFill>
                  <a:schemeClr val="accent6">
                    <a:lumMod val="50000"/>
                  </a:schemeClr>
                </a:solidFill>
              </a:rPr>
              <a:t>1.</a:t>
            </a:r>
            <a:r>
              <a:rPr lang="en-US" dirty="0">
                <a:solidFill>
                  <a:schemeClr val="accent6">
                    <a:lumMod val="50000"/>
                  </a:schemeClr>
                </a:solidFill>
              </a:rPr>
              <a:t> Document the quantity of each type of </a:t>
            </a:r>
            <a:r>
              <a:rPr lang="en-US" dirty="0" smtClean="0">
                <a:solidFill>
                  <a:schemeClr val="accent6">
                    <a:lumMod val="50000"/>
                  </a:schemeClr>
                </a:solidFill>
              </a:rPr>
              <a:t>component.</a:t>
            </a:r>
            <a:r>
              <a:rPr lang="en-US" dirty="0">
                <a:solidFill>
                  <a:schemeClr val="accent6">
                    <a:lumMod val="50000"/>
                  </a:schemeClr>
                </a:solidFill>
              </a:rPr>
              <a:t> On the CD-1 board, identify the two families of ICs used and what the various suffixes </a:t>
            </a:r>
            <a:r>
              <a:rPr lang="en-US" dirty="0" smtClean="0">
                <a:solidFill>
                  <a:schemeClr val="accent6">
                    <a:lumMod val="50000"/>
                  </a:schemeClr>
                </a:solidFill>
              </a:rPr>
              <a:t>mean. </a:t>
            </a:r>
          </a:p>
          <a:p>
            <a:pPr marL="0" indent="0">
              <a:buNone/>
            </a:pPr>
            <a:endParaRPr lang="en-US" dirty="0" smtClean="0">
              <a:solidFill>
                <a:schemeClr val="accent6">
                  <a:lumMod val="50000"/>
                </a:schemeClr>
              </a:solidFill>
            </a:endParaRPr>
          </a:p>
          <a:p>
            <a:pPr marL="0" indent="0">
              <a:buNone/>
            </a:pPr>
            <a:r>
              <a:rPr lang="en-US" dirty="0" smtClean="0">
                <a:solidFill>
                  <a:schemeClr val="accent6">
                    <a:lumMod val="50000"/>
                  </a:schemeClr>
                </a:solidFill>
              </a:rPr>
              <a:t>2. Evaluate </a:t>
            </a:r>
            <a:r>
              <a:rPr lang="en-US" dirty="0">
                <a:solidFill>
                  <a:schemeClr val="accent6">
                    <a:lumMod val="50000"/>
                  </a:schemeClr>
                </a:solidFill>
              </a:rPr>
              <a:t>the impact of removing middle breadboard screws and how to lower 4 corner countersunk screws flush to the top for placement of new breadboard on top using strong adhesive </a:t>
            </a:r>
            <a:r>
              <a:rPr lang="en-US" dirty="0" smtClean="0">
                <a:solidFill>
                  <a:schemeClr val="accent6">
                    <a:lumMod val="50000"/>
                  </a:schemeClr>
                </a:solidFill>
              </a:rPr>
              <a:t>tape.</a:t>
            </a: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53</a:t>
            </a:fld>
            <a:endParaRPr lang="en-US"/>
          </a:p>
        </p:txBody>
      </p:sp>
    </p:spTree>
    <p:extLst>
      <p:ext uri="{BB962C8B-B14F-4D97-AF65-F5344CB8AC3E}">
        <p14:creationId xmlns:p14="http://schemas.microsoft.com/office/powerpoint/2010/main" val="1523400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6">
                    <a:lumMod val="50000"/>
                  </a:schemeClr>
                </a:solidFill>
              </a:rPr>
              <a:t>Lab 7 -Component Identification &amp; Solder</a:t>
            </a:r>
            <a:r>
              <a:rPr lang="en-US" dirty="0">
                <a:solidFill>
                  <a:srgbClr val="002060"/>
                </a:solidFill>
              </a:rPr>
              <a:t> </a:t>
            </a:r>
            <a:r>
              <a:rPr lang="en-US" dirty="0">
                <a:solidFill>
                  <a:schemeClr val="accent6">
                    <a:lumMod val="50000"/>
                  </a:schemeClr>
                </a:solidFill>
              </a:rPr>
              <a:t>Kit</a:t>
            </a:r>
            <a:br>
              <a:rPr lang="en-US" dirty="0">
                <a:solidFill>
                  <a:schemeClr val="accent6">
                    <a:lumMod val="50000"/>
                  </a:schemeClr>
                </a:solidFill>
              </a:rPr>
            </a:br>
            <a:endParaRPr lang="en-US" dirty="0">
              <a:solidFill>
                <a:schemeClr val="accent6">
                  <a:lumMod val="50000"/>
                </a:schemeClr>
              </a:solidFill>
            </a:endParaRPr>
          </a:p>
        </p:txBody>
      </p:sp>
      <p:sp>
        <p:nvSpPr>
          <p:cNvPr id="3" name="Content Placeholder 2"/>
          <p:cNvSpPr>
            <a:spLocks noGrp="1"/>
          </p:cNvSpPr>
          <p:nvPr>
            <p:ph idx="1"/>
          </p:nvPr>
        </p:nvSpPr>
        <p:spPr>
          <a:xfrm>
            <a:off x="739346" y="1133646"/>
            <a:ext cx="10515600" cy="4351338"/>
          </a:xfrm>
        </p:spPr>
        <p:txBody>
          <a:bodyPr/>
          <a:lstStyle/>
          <a:p>
            <a:pPr marL="0" indent="0" algn="ctr">
              <a:buNone/>
            </a:pPr>
            <a:r>
              <a:rPr lang="en-US" dirty="0" smtClean="0">
                <a:solidFill>
                  <a:schemeClr val="accent6">
                    <a:lumMod val="50000"/>
                  </a:schemeClr>
                </a:solidFill>
              </a:rPr>
              <a:t>Pictures</a:t>
            </a:r>
            <a:endParaRPr lang="en-US" dirty="0">
              <a:solidFill>
                <a:schemeClr val="accent6">
                  <a:lumMod val="50000"/>
                </a:schemeClr>
              </a:solidFill>
            </a:endParaRP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54</a:t>
            </a:fld>
            <a:endParaRPr lang="en-US"/>
          </a:p>
        </p:txBody>
      </p:sp>
      <p:sp>
        <p:nvSpPr>
          <p:cNvPr id="10" name="AutoShape 2" descr="Inline image 1"/>
          <p:cNvSpPr>
            <a:spLocks noChangeAspect="1" noChangeArrowheads="1"/>
          </p:cNvSpPr>
          <p:nvPr/>
        </p:nvSpPr>
        <p:spPr bwMode="auto">
          <a:xfrm>
            <a:off x="155575" y="-1698625"/>
            <a:ext cx="5353050" cy="3543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2" name="Picture 11"/>
          <p:cNvPicPr>
            <a:picLocks noChangeAspect="1"/>
          </p:cNvPicPr>
          <p:nvPr/>
        </p:nvPicPr>
        <p:blipFill>
          <a:blip r:embed="rId2"/>
          <a:stretch>
            <a:fillRect/>
          </a:stretch>
        </p:blipFill>
        <p:spPr>
          <a:xfrm>
            <a:off x="2539088" y="1656316"/>
            <a:ext cx="7106616" cy="4700034"/>
          </a:xfrm>
          <a:prstGeom prst="rect">
            <a:avLst/>
          </a:prstGeom>
        </p:spPr>
      </p:pic>
      <p:cxnSp>
        <p:nvCxnSpPr>
          <p:cNvPr id="16" name="Elbow Connector 15"/>
          <p:cNvCxnSpPr/>
          <p:nvPr/>
        </p:nvCxnSpPr>
        <p:spPr>
          <a:xfrm rot="10800000" flipV="1">
            <a:off x="8237840" y="2213358"/>
            <a:ext cx="3115960" cy="216804"/>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562983" y="1887836"/>
            <a:ext cx="2170787" cy="369332"/>
          </a:xfrm>
          <a:prstGeom prst="rect">
            <a:avLst/>
          </a:prstGeom>
          <a:noFill/>
        </p:spPr>
        <p:txBody>
          <a:bodyPr wrap="none" rtlCol="0">
            <a:spAutoFit/>
          </a:bodyPr>
          <a:lstStyle/>
          <a:p>
            <a:r>
              <a:rPr lang="en-US" dirty="0" smtClean="0">
                <a:solidFill>
                  <a:srgbClr val="FF0000"/>
                </a:solidFill>
              </a:rPr>
              <a:t>Electrolytic Capacitor</a:t>
            </a:r>
            <a:endParaRPr lang="en-US" dirty="0">
              <a:solidFill>
                <a:srgbClr val="FF0000"/>
              </a:solidFill>
            </a:endParaRPr>
          </a:p>
        </p:txBody>
      </p:sp>
      <p:cxnSp>
        <p:nvCxnSpPr>
          <p:cNvPr id="22" name="Elbow Connector 21"/>
          <p:cNvCxnSpPr/>
          <p:nvPr/>
        </p:nvCxnSpPr>
        <p:spPr>
          <a:xfrm rot="10800000">
            <a:off x="8064844" y="3336324"/>
            <a:ext cx="3190103" cy="1252154"/>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9786383" y="4219146"/>
            <a:ext cx="1567417" cy="369332"/>
          </a:xfrm>
          <a:prstGeom prst="rect">
            <a:avLst/>
          </a:prstGeom>
          <a:noFill/>
        </p:spPr>
        <p:txBody>
          <a:bodyPr wrap="none" rtlCol="0">
            <a:spAutoFit/>
          </a:bodyPr>
          <a:lstStyle/>
          <a:p>
            <a:r>
              <a:rPr lang="en-US" dirty="0" smtClean="0">
                <a:solidFill>
                  <a:srgbClr val="FF0000"/>
                </a:solidFill>
              </a:rPr>
              <a:t>Disc Capacitor </a:t>
            </a:r>
            <a:endParaRPr lang="en-US" dirty="0">
              <a:solidFill>
                <a:srgbClr val="FF0000"/>
              </a:solidFill>
            </a:endParaRPr>
          </a:p>
        </p:txBody>
      </p:sp>
      <p:cxnSp>
        <p:nvCxnSpPr>
          <p:cNvPr id="29" name="Elbow Connector 28"/>
          <p:cNvCxnSpPr/>
          <p:nvPr/>
        </p:nvCxnSpPr>
        <p:spPr>
          <a:xfrm rot="16200000" flipH="1">
            <a:off x="4241632" y="1356457"/>
            <a:ext cx="1480877" cy="1469978"/>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877427" y="1065894"/>
            <a:ext cx="739305" cy="369332"/>
          </a:xfrm>
          <a:prstGeom prst="rect">
            <a:avLst/>
          </a:prstGeom>
          <a:noFill/>
        </p:spPr>
        <p:txBody>
          <a:bodyPr wrap="none" rtlCol="0">
            <a:spAutoFit/>
          </a:bodyPr>
          <a:lstStyle/>
          <a:p>
            <a:r>
              <a:rPr lang="en-US" dirty="0" smtClean="0">
                <a:solidFill>
                  <a:srgbClr val="FF0000"/>
                </a:solidFill>
              </a:rPr>
              <a:t>Diode</a:t>
            </a:r>
            <a:endParaRPr lang="en-US" dirty="0">
              <a:solidFill>
                <a:srgbClr val="FF0000"/>
              </a:solidFill>
            </a:endParaRPr>
          </a:p>
        </p:txBody>
      </p:sp>
      <p:cxnSp>
        <p:nvCxnSpPr>
          <p:cNvPr id="35" name="Elbow Connector 34"/>
          <p:cNvCxnSpPr/>
          <p:nvPr/>
        </p:nvCxnSpPr>
        <p:spPr>
          <a:xfrm>
            <a:off x="1120346" y="2524296"/>
            <a:ext cx="2553730" cy="307589"/>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935559" y="2216558"/>
            <a:ext cx="1653658" cy="369332"/>
          </a:xfrm>
          <a:prstGeom prst="rect">
            <a:avLst/>
          </a:prstGeom>
          <a:noFill/>
        </p:spPr>
        <p:txBody>
          <a:bodyPr wrap="none" rtlCol="0">
            <a:spAutoFit/>
          </a:bodyPr>
          <a:lstStyle/>
          <a:p>
            <a:r>
              <a:rPr lang="en-US" dirty="0" smtClean="0">
                <a:solidFill>
                  <a:srgbClr val="FF0000"/>
                </a:solidFill>
              </a:rPr>
              <a:t>Semiconductor </a:t>
            </a:r>
            <a:endParaRPr lang="en-US" dirty="0">
              <a:solidFill>
                <a:srgbClr val="FF0000"/>
              </a:solidFill>
            </a:endParaRPr>
          </a:p>
        </p:txBody>
      </p:sp>
      <p:cxnSp>
        <p:nvCxnSpPr>
          <p:cNvPr id="40" name="Elbow Connector 39"/>
          <p:cNvCxnSpPr/>
          <p:nvPr/>
        </p:nvCxnSpPr>
        <p:spPr>
          <a:xfrm>
            <a:off x="1828800" y="3476368"/>
            <a:ext cx="2496065" cy="41189"/>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2001041" y="3169745"/>
            <a:ext cx="365806" cy="369332"/>
          </a:xfrm>
          <a:prstGeom prst="rect">
            <a:avLst/>
          </a:prstGeom>
          <a:noFill/>
        </p:spPr>
        <p:txBody>
          <a:bodyPr wrap="none" rtlCol="0">
            <a:spAutoFit/>
          </a:bodyPr>
          <a:lstStyle/>
          <a:p>
            <a:r>
              <a:rPr lang="en-US" dirty="0" smtClean="0">
                <a:solidFill>
                  <a:srgbClr val="FF0000"/>
                </a:solidFill>
              </a:rPr>
              <a:t>IC</a:t>
            </a:r>
            <a:endParaRPr lang="en-US" dirty="0">
              <a:solidFill>
                <a:srgbClr val="FF0000"/>
              </a:solidFill>
            </a:endParaRPr>
          </a:p>
        </p:txBody>
      </p:sp>
      <p:cxnSp>
        <p:nvCxnSpPr>
          <p:cNvPr id="45" name="Elbow Connector 44"/>
          <p:cNvCxnSpPr/>
          <p:nvPr/>
        </p:nvCxnSpPr>
        <p:spPr>
          <a:xfrm flipV="1">
            <a:off x="1762388" y="4102443"/>
            <a:ext cx="2854344" cy="848498"/>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661591" y="4643525"/>
            <a:ext cx="927626" cy="369332"/>
          </a:xfrm>
          <a:prstGeom prst="rect">
            <a:avLst/>
          </a:prstGeom>
          <a:noFill/>
        </p:spPr>
        <p:txBody>
          <a:bodyPr wrap="none" rtlCol="0">
            <a:spAutoFit/>
          </a:bodyPr>
          <a:lstStyle/>
          <a:p>
            <a:r>
              <a:rPr lang="en-US" dirty="0" smtClean="0">
                <a:solidFill>
                  <a:srgbClr val="FF0000"/>
                </a:solidFill>
              </a:rPr>
              <a:t>Resistor</a:t>
            </a:r>
            <a:endParaRPr lang="en-US" dirty="0">
              <a:solidFill>
                <a:srgbClr val="FF0000"/>
              </a:solidFill>
            </a:endParaRPr>
          </a:p>
        </p:txBody>
      </p:sp>
    </p:spTree>
    <p:extLst>
      <p:ext uri="{BB962C8B-B14F-4D97-AF65-F5344CB8AC3E}">
        <p14:creationId xmlns:p14="http://schemas.microsoft.com/office/powerpoint/2010/main" val="981096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6">
                    <a:lumMod val="50000"/>
                  </a:schemeClr>
                </a:solidFill>
              </a:rPr>
              <a:t>Lab 7 -Component Identification &amp; Solder</a:t>
            </a:r>
            <a:r>
              <a:rPr lang="en-US" dirty="0">
                <a:solidFill>
                  <a:srgbClr val="002060"/>
                </a:solidFill>
              </a:rPr>
              <a:t> </a:t>
            </a:r>
            <a:r>
              <a:rPr lang="en-US" dirty="0">
                <a:solidFill>
                  <a:schemeClr val="accent6">
                    <a:lumMod val="50000"/>
                  </a:schemeClr>
                </a:solidFill>
              </a:rPr>
              <a:t>Kit</a:t>
            </a:r>
            <a:br>
              <a:rPr lang="en-US" dirty="0">
                <a:solidFill>
                  <a:schemeClr val="accent6">
                    <a:lumMod val="50000"/>
                  </a:schemeClr>
                </a:solidFill>
              </a:rPr>
            </a:br>
            <a:endParaRPr lang="en-US" dirty="0">
              <a:solidFill>
                <a:schemeClr val="accent6">
                  <a:lumMod val="50000"/>
                </a:schemeClr>
              </a:solidFill>
            </a:endParaRPr>
          </a:p>
        </p:txBody>
      </p:sp>
      <p:sp>
        <p:nvSpPr>
          <p:cNvPr id="3" name="Content Placeholder 2"/>
          <p:cNvSpPr>
            <a:spLocks noGrp="1"/>
          </p:cNvSpPr>
          <p:nvPr>
            <p:ph idx="1"/>
          </p:nvPr>
        </p:nvSpPr>
        <p:spPr/>
        <p:txBody>
          <a:bodyPr/>
          <a:lstStyle/>
          <a:p>
            <a:pPr marL="0" indent="0" algn="ctr">
              <a:buNone/>
            </a:pPr>
            <a:r>
              <a:rPr lang="en-US" dirty="0" smtClean="0">
                <a:solidFill>
                  <a:schemeClr val="accent6">
                    <a:lumMod val="50000"/>
                  </a:schemeClr>
                </a:solidFill>
              </a:rPr>
              <a:t>Pictures</a:t>
            </a:r>
            <a:endParaRPr lang="en-US" dirty="0">
              <a:solidFill>
                <a:schemeClr val="accent6">
                  <a:lumMod val="50000"/>
                </a:schemeClr>
              </a:solidFill>
            </a:endParaRP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55</a:t>
            </a:fld>
            <a:endParaRPr lang="en-US"/>
          </a:p>
        </p:txBody>
      </p:sp>
      <p:pic>
        <p:nvPicPr>
          <p:cNvPr id="6" name="Picture 5"/>
          <p:cNvPicPr>
            <a:picLocks noChangeAspect="1"/>
          </p:cNvPicPr>
          <p:nvPr/>
        </p:nvPicPr>
        <p:blipFill>
          <a:blip r:embed="rId2"/>
          <a:stretch>
            <a:fillRect/>
          </a:stretch>
        </p:blipFill>
        <p:spPr>
          <a:xfrm>
            <a:off x="281755" y="1041861"/>
            <a:ext cx="4944973" cy="3347628"/>
          </a:xfrm>
          <a:prstGeom prst="rect">
            <a:avLst/>
          </a:prstGeom>
        </p:spPr>
      </p:pic>
      <p:pic>
        <p:nvPicPr>
          <p:cNvPr id="7" name="Picture 6"/>
          <p:cNvPicPr>
            <a:picLocks noChangeAspect="1"/>
          </p:cNvPicPr>
          <p:nvPr/>
        </p:nvPicPr>
        <p:blipFill>
          <a:blip r:embed="rId3"/>
          <a:stretch>
            <a:fillRect/>
          </a:stretch>
        </p:blipFill>
        <p:spPr>
          <a:xfrm>
            <a:off x="8416412" y="1353720"/>
            <a:ext cx="3405341" cy="3530435"/>
          </a:xfrm>
          <a:prstGeom prst="rect">
            <a:avLst/>
          </a:prstGeom>
        </p:spPr>
      </p:pic>
      <p:pic>
        <p:nvPicPr>
          <p:cNvPr id="8" name="Picture 7"/>
          <p:cNvPicPr>
            <a:picLocks noChangeAspect="1"/>
          </p:cNvPicPr>
          <p:nvPr/>
        </p:nvPicPr>
        <p:blipFill>
          <a:blip r:embed="rId4"/>
          <a:stretch>
            <a:fillRect/>
          </a:stretch>
        </p:blipFill>
        <p:spPr>
          <a:xfrm>
            <a:off x="5605463" y="3118937"/>
            <a:ext cx="3005137" cy="2973752"/>
          </a:xfrm>
          <a:prstGeom prst="rect">
            <a:avLst/>
          </a:prstGeom>
        </p:spPr>
      </p:pic>
    </p:spTree>
    <p:extLst>
      <p:ext uri="{BB962C8B-B14F-4D97-AF65-F5344CB8AC3E}">
        <p14:creationId xmlns:p14="http://schemas.microsoft.com/office/powerpoint/2010/main" val="433306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6">
                    <a:lumMod val="50000"/>
                  </a:schemeClr>
                </a:solidFill>
              </a:rPr>
              <a:t>Lab 7 -Component Identification &amp; Solder Kit</a:t>
            </a:r>
            <a:br>
              <a:rPr lang="en-US" dirty="0">
                <a:solidFill>
                  <a:schemeClr val="accent6">
                    <a:lumMod val="50000"/>
                  </a:schemeClr>
                </a:solidFill>
              </a:rPr>
            </a:br>
            <a:endParaRPr lang="en-US" dirty="0">
              <a:solidFill>
                <a:schemeClr val="accent6">
                  <a:lumMod val="50000"/>
                </a:schemeClr>
              </a:solidFill>
            </a:endParaRPr>
          </a:p>
        </p:txBody>
      </p:sp>
      <p:sp>
        <p:nvSpPr>
          <p:cNvPr id="3" name="Content Placeholder 2"/>
          <p:cNvSpPr>
            <a:spLocks noGrp="1"/>
          </p:cNvSpPr>
          <p:nvPr>
            <p:ph idx="1"/>
          </p:nvPr>
        </p:nvSpPr>
        <p:spPr/>
        <p:txBody>
          <a:bodyPr/>
          <a:lstStyle/>
          <a:p>
            <a:pPr marL="0" indent="0" algn="ctr">
              <a:buNone/>
            </a:pPr>
            <a:r>
              <a:rPr lang="en-US" dirty="0" smtClean="0">
                <a:solidFill>
                  <a:schemeClr val="accent6">
                    <a:lumMod val="50000"/>
                  </a:schemeClr>
                </a:solidFill>
              </a:rPr>
              <a:t>Conclusion</a:t>
            </a:r>
          </a:p>
          <a:p>
            <a:pPr marL="0" indent="0" algn="ctr">
              <a:buNone/>
            </a:pPr>
            <a:r>
              <a:rPr lang="en-US" dirty="0" smtClean="0">
                <a:solidFill>
                  <a:schemeClr val="accent6">
                    <a:lumMod val="50000"/>
                  </a:schemeClr>
                </a:solidFill>
              </a:rPr>
              <a:t>- All of </a:t>
            </a:r>
            <a:r>
              <a:rPr lang="en-US" dirty="0">
                <a:solidFill>
                  <a:schemeClr val="accent6">
                    <a:lumMod val="50000"/>
                  </a:schemeClr>
                </a:solidFill>
              </a:rPr>
              <a:t>the components </a:t>
            </a:r>
            <a:r>
              <a:rPr lang="en-US" dirty="0" smtClean="0">
                <a:solidFill>
                  <a:schemeClr val="accent6">
                    <a:lumMod val="50000"/>
                  </a:schemeClr>
                </a:solidFill>
              </a:rPr>
              <a:t>were identified and soldered to the board.</a:t>
            </a:r>
          </a:p>
          <a:p>
            <a:pPr marL="0" indent="0" algn="ctr">
              <a:buNone/>
            </a:pPr>
            <a:r>
              <a:rPr lang="en-US" dirty="0" smtClean="0">
                <a:solidFill>
                  <a:schemeClr val="accent6">
                    <a:lumMod val="50000"/>
                  </a:schemeClr>
                </a:solidFill>
              </a:rPr>
              <a:t> </a:t>
            </a:r>
          </a:p>
          <a:p>
            <a:pPr marL="0" indent="0" algn="ctr">
              <a:buNone/>
            </a:pPr>
            <a:r>
              <a:rPr lang="en-US" dirty="0" smtClean="0">
                <a:solidFill>
                  <a:schemeClr val="accent6">
                    <a:lumMod val="50000"/>
                  </a:schemeClr>
                </a:solidFill>
              </a:rPr>
              <a:t>- Even though I am still new to soldering I have come a long way sense my first time soldering.</a:t>
            </a: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56</a:t>
            </a:fld>
            <a:endParaRPr lang="en-US"/>
          </a:p>
        </p:txBody>
      </p:sp>
      <p:pic>
        <p:nvPicPr>
          <p:cNvPr id="12290" name="Picture 2" descr="http://www.clipartlord.com/wp-content/uploads/2013/09/asteroid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352" y="3913632"/>
            <a:ext cx="3010472" cy="3010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092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77558" y="1243583"/>
            <a:ext cx="2934694" cy="4682681"/>
          </a:xfrm>
          <a:prstGeom prst="rect">
            <a:avLst/>
          </a:prstGeom>
        </p:spPr>
      </p:pic>
      <p:sp>
        <p:nvSpPr>
          <p:cNvPr id="2" name="Title 1"/>
          <p:cNvSpPr>
            <a:spLocks noGrp="1"/>
          </p:cNvSpPr>
          <p:nvPr>
            <p:ph type="ctrTitle"/>
          </p:nvPr>
        </p:nvSpPr>
        <p:spPr/>
        <p:txBody>
          <a:bodyPr/>
          <a:lstStyle/>
          <a:p>
            <a:r>
              <a:rPr lang="en-US" dirty="0">
                <a:solidFill>
                  <a:schemeClr val="accent2">
                    <a:lumMod val="75000"/>
                  </a:schemeClr>
                </a:solidFill>
              </a:rPr>
              <a:t>Lab 8- 555 Timer Chip</a:t>
            </a:r>
            <a:r>
              <a:rPr lang="en-US" dirty="0"/>
              <a:t> </a:t>
            </a: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57</a:t>
            </a:fld>
            <a:endParaRPr lang="en-US"/>
          </a:p>
        </p:txBody>
      </p:sp>
      <p:pic>
        <p:nvPicPr>
          <p:cNvPr id="11266" name="Picture 2" descr="http://th08.deviantart.net/fs25/PRE/i/2008/084/3/9/Star_Trek_Insignia_by_Balsav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14584" y="0"/>
            <a:ext cx="2777416" cy="2747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916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8" name="Picture 6" descr="http://www.clker.com/cliparts/4/5/d/5/12921785611657057370comet%203-h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925640">
            <a:off x="7839707" y="3639311"/>
            <a:ext cx="4081776" cy="21701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gn="ctr"/>
            <a:r>
              <a:rPr lang="en-US" dirty="0">
                <a:solidFill>
                  <a:schemeClr val="accent2">
                    <a:lumMod val="75000"/>
                  </a:schemeClr>
                </a:solidFill>
              </a:rPr>
              <a:t>Lab 8- 555 Timer </a:t>
            </a:r>
            <a:r>
              <a:rPr lang="en-US" dirty="0" smtClean="0">
                <a:solidFill>
                  <a:schemeClr val="accent2">
                    <a:lumMod val="75000"/>
                  </a:schemeClr>
                </a:solidFill>
              </a:rPr>
              <a:t>Chip</a:t>
            </a:r>
            <a:endParaRPr lang="en-US" dirty="0">
              <a:solidFill>
                <a:schemeClr val="accent2">
                  <a:lumMod val="75000"/>
                </a:schemeClr>
              </a:solidFill>
            </a:endParaRPr>
          </a:p>
        </p:txBody>
      </p:sp>
      <p:sp>
        <p:nvSpPr>
          <p:cNvPr id="3" name="Content Placeholder 2"/>
          <p:cNvSpPr>
            <a:spLocks noGrp="1"/>
          </p:cNvSpPr>
          <p:nvPr>
            <p:ph idx="1"/>
          </p:nvPr>
        </p:nvSpPr>
        <p:spPr/>
        <p:txBody>
          <a:bodyPr/>
          <a:lstStyle/>
          <a:p>
            <a:r>
              <a:rPr lang="en-US" dirty="0" smtClean="0">
                <a:solidFill>
                  <a:schemeClr val="accent2">
                    <a:lumMod val="75000"/>
                  </a:schemeClr>
                </a:solidFill>
              </a:rPr>
              <a:t>Objective</a:t>
            </a:r>
          </a:p>
          <a:p>
            <a:pPr marL="0" indent="0">
              <a:buNone/>
            </a:pPr>
            <a:r>
              <a:rPr lang="en-US" dirty="0" smtClean="0">
                <a:solidFill>
                  <a:schemeClr val="accent2">
                    <a:lumMod val="75000"/>
                  </a:schemeClr>
                </a:solidFill>
              </a:rPr>
              <a:t>- To </a:t>
            </a:r>
            <a:r>
              <a:rPr lang="en-US" dirty="0">
                <a:solidFill>
                  <a:schemeClr val="accent2">
                    <a:lumMod val="75000"/>
                  </a:schemeClr>
                </a:solidFill>
              </a:rPr>
              <a:t>r</a:t>
            </a:r>
            <a:r>
              <a:rPr lang="en-US" dirty="0" smtClean="0">
                <a:solidFill>
                  <a:schemeClr val="accent2">
                    <a:lumMod val="75000"/>
                  </a:schemeClr>
                </a:solidFill>
              </a:rPr>
              <a:t>esearch the </a:t>
            </a:r>
            <a:r>
              <a:rPr lang="en-US" dirty="0">
                <a:solidFill>
                  <a:schemeClr val="accent2">
                    <a:lumMod val="75000"/>
                  </a:schemeClr>
                </a:solidFill>
              </a:rPr>
              <a:t>555 Timer </a:t>
            </a:r>
            <a:r>
              <a:rPr lang="en-US" dirty="0" smtClean="0">
                <a:solidFill>
                  <a:schemeClr val="accent2">
                    <a:lumMod val="75000"/>
                  </a:schemeClr>
                </a:solidFill>
              </a:rPr>
              <a:t>chip, and breadboard two </a:t>
            </a:r>
            <a:r>
              <a:rPr lang="en-US" dirty="0">
                <a:solidFill>
                  <a:schemeClr val="accent2">
                    <a:lumMod val="75000"/>
                  </a:schemeClr>
                </a:solidFill>
              </a:rPr>
              <a:t>types of LEDs </a:t>
            </a:r>
            <a:r>
              <a:rPr lang="en-US" dirty="0" smtClean="0">
                <a:solidFill>
                  <a:schemeClr val="accent2">
                    <a:lumMod val="75000"/>
                  </a:schemeClr>
                </a:solidFill>
              </a:rPr>
              <a:t>creating a typical flashing </a:t>
            </a:r>
            <a:r>
              <a:rPr lang="en-US" dirty="0">
                <a:solidFill>
                  <a:schemeClr val="accent2">
                    <a:lumMod val="75000"/>
                  </a:schemeClr>
                </a:solidFill>
              </a:rPr>
              <a:t>circuit </a:t>
            </a:r>
            <a:r>
              <a:rPr lang="en-US" dirty="0" smtClean="0">
                <a:solidFill>
                  <a:schemeClr val="accent2">
                    <a:lumMod val="75000"/>
                  </a:schemeClr>
                </a:solidFill>
              </a:rPr>
              <a:t>for the following values: 0.5Hz</a:t>
            </a:r>
            <a:r>
              <a:rPr lang="en-US" dirty="0">
                <a:solidFill>
                  <a:schemeClr val="accent2">
                    <a:lumMod val="75000"/>
                  </a:schemeClr>
                </a:solidFill>
              </a:rPr>
              <a:t>, 1Hz, 4Hz. </a:t>
            </a:r>
            <a:endParaRPr lang="en-US" dirty="0" smtClean="0">
              <a:solidFill>
                <a:schemeClr val="accent2">
                  <a:lumMod val="75000"/>
                </a:schemeClr>
              </a:solidFill>
            </a:endParaRPr>
          </a:p>
          <a:p>
            <a:pPr marL="0" indent="0">
              <a:buNone/>
            </a:pPr>
            <a:endParaRPr lang="en-US" dirty="0">
              <a:solidFill>
                <a:schemeClr val="accent2">
                  <a:lumMod val="75000"/>
                </a:schemeClr>
              </a:solidFill>
            </a:endParaRPr>
          </a:p>
          <a:p>
            <a:r>
              <a:rPr lang="en-US" dirty="0" smtClean="0">
                <a:solidFill>
                  <a:schemeClr val="accent2">
                    <a:lumMod val="75000"/>
                  </a:schemeClr>
                </a:solidFill>
              </a:rPr>
              <a:t>Equipment used</a:t>
            </a:r>
          </a:p>
          <a:p>
            <a:pPr marL="0" indent="0">
              <a:buNone/>
            </a:pPr>
            <a:r>
              <a:rPr lang="en-US" dirty="0" smtClean="0">
                <a:solidFill>
                  <a:schemeClr val="accent2">
                    <a:lumMod val="75000"/>
                  </a:schemeClr>
                </a:solidFill>
              </a:rPr>
              <a:t>Oscilloscope</a:t>
            </a:r>
            <a:r>
              <a:rPr lang="en-US" dirty="0">
                <a:solidFill>
                  <a:schemeClr val="accent2">
                    <a:lumMod val="75000"/>
                  </a:schemeClr>
                </a:solidFill>
              </a:rPr>
              <a:t>: TDS-220 SN:B083238</a:t>
            </a:r>
            <a:endParaRPr lang="en-US" dirty="0" smtClean="0">
              <a:solidFill>
                <a:schemeClr val="accent2">
                  <a:lumMod val="75000"/>
                </a:schemeClr>
              </a:solidFill>
            </a:endParaRPr>
          </a:p>
          <a:p>
            <a:pPr marL="0" indent="0">
              <a:buNone/>
            </a:pPr>
            <a:r>
              <a:rPr lang="en-US" dirty="0" smtClean="0">
                <a:solidFill>
                  <a:schemeClr val="accent2">
                    <a:lumMod val="75000"/>
                  </a:schemeClr>
                </a:solidFill>
              </a:rPr>
              <a:t>DC Power Supply</a:t>
            </a:r>
            <a:r>
              <a:rPr lang="en-US" dirty="0">
                <a:solidFill>
                  <a:schemeClr val="accent2">
                    <a:lumMod val="75000"/>
                  </a:schemeClr>
                </a:solidFill>
              </a:rPr>
              <a:t>: HY1802D SN:022510041</a:t>
            </a:r>
          </a:p>
        </p:txBody>
      </p:sp>
      <p:sp>
        <p:nvSpPr>
          <p:cNvPr id="4" name="Footer Placeholder 3"/>
          <p:cNvSpPr>
            <a:spLocks noGrp="1"/>
          </p:cNvSpPr>
          <p:nvPr>
            <p:ph type="ftr" sz="quarter" idx="11"/>
          </p:nvPr>
        </p:nvSpPr>
        <p:spPr/>
        <p:txBody>
          <a:bodyPr/>
          <a:lstStyle/>
          <a:p>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58</a:t>
            </a:fld>
            <a:endParaRPr lang="en-US" dirty="0"/>
          </a:p>
        </p:txBody>
      </p:sp>
    </p:spTree>
    <p:extLst>
      <p:ext uri="{BB962C8B-B14F-4D97-AF65-F5344CB8AC3E}">
        <p14:creationId xmlns:p14="http://schemas.microsoft.com/office/powerpoint/2010/main" val="4024917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2">
                    <a:lumMod val="75000"/>
                  </a:schemeClr>
                </a:solidFill>
              </a:rPr>
              <a:t>Lab 8- 555 Timer Chip</a:t>
            </a:r>
          </a:p>
        </p:txBody>
      </p:sp>
      <p:sp>
        <p:nvSpPr>
          <p:cNvPr id="3" name="Content Placeholder 2"/>
          <p:cNvSpPr>
            <a:spLocks noGrp="1"/>
          </p:cNvSpPr>
          <p:nvPr>
            <p:ph idx="1"/>
          </p:nvPr>
        </p:nvSpPr>
        <p:spPr/>
        <p:txBody>
          <a:bodyPr/>
          <a:lstStyle/>
          <a:p>
            <a:pPr marL="0" lvl="0" indent="0">
              <a:buNone/>
            </a:pPr>
            <a:r>
              <a:rPr lang="en-US" dirty="0">
                <a:solidFill>
                  <a:schemeClr val="accent2">
                    <a:lumMod val="75000"/>
                  </a:schemeClr>
                </a:solidFill>
              </a:rPr>
              <a:t>Research and Information</a:t>
            </a:r>
          </a:p>
          <a:p>
            <a:pPr marL="0" indent="0">
              <a:buNone/>
            </a:pPr>
            <a:r>
              <a:rPr lang="en-US" i="1" dirty="0" smtClean="0"/>
              <a:t>https</a:t>
            </a:r>
            <a:r>
              <a:rPr lang="en-US" i="1" dirty="0"/>
              <a:t>://</a:t>
            </a:r>
            <a:r>
              <a:rPr lang="en-US" i="1" dirty="0" smtClean="0"/>
              <a:t>en.wikipedia.org/wiki/555_timer_IC </a:t>
            </a:r>
            <a:r>
              <a:rPr lang="en-US" dirty="0" smtClean="0">
                <a:solidFill>
                  <a:schemeClr val="accent2">
                    <a:lumMod val="75000"/>
                  </a:schemeClr>
                </a:solidFill>
              </a:rPr>
              <a:t>(Info on timer)</a:t>
            </a:r>
          </a:p>
          <a:p>
            <a:pPr marL="0" indent="0">
              <a:buNone/>
            </a:pPr>
            <a:r>
              <a:rPr lang="en-US" i="1" dirty="0"/>
              <a:t>http://</a:t>
            </a:r>
            <a:r>
              <a:rPr lang="en-US" i="1" dirty="0" smtClean="0"/>
              <a:t>www.electronics.dit.ie/staff/mtully/555%20folder/555%20timer.htm </a:t>
            </a:r>
            <a:r>
              <a:rPr lang="en-US" dirty="0" smtClean="0">
                <a:solidFill>
                  <a:schemeClr val="accent2">
                    <a:lumMod val="75000"/>
                  </a:schemeClr>
                </a:solidFill>
              </a:rPr>
              <a:t>(the 555 timer)</a:t>
            </a:r>
          </a:p>
          <a:p>
            <a:pPr marL="0" indent="0">
              <a:buNone/>
            </a:pPr>
            <a:endParaRPr lang="en-US" dirty="0">
              <a:solidFill>
                <a:srgbClr val="00B0F0"/>
              </a:solidFill>
            </a:endParaRPr>
          </a:p>
        </p:txBody>
      </p:sp>
      <p:sp>
        <p:nvSpPr>
          <p:cNvPr id="4" name="Footer Placeholder 3"/>
          <p:cNvSpPr>
            <a:spLocks noGrp="1"/>
          </p:cNvSpPr>
          <p:nvPr>
            <p:ph type="ftr" sz="quarter" idx="11"/>
          </p:nvPr>
        </p:nvSpPr>
        <p:spPr/>
        <p:txBody>
          <a:bodyPr/>
          <a:lstStyle/>
          <a:p>
            <a:r>
              <a:rPr lang="en-US" dirty="0" smtClean="0"/>
              <a:t>EECT 101 Lab Notebook</a:t>
            </a:r>
            <a:endParaRPr lang="en-US" dirty="0"/>
          </a:p>
        </p:txBody>
      </p:sp>
      <p:sp>
        <p:nvSpPr>
          <p:cNvPr id="5" name="Slide Number Placeholder 4"/>
          <p:cNvSpPr>
            <a:spLocks noGrp="1"/>
          </p:cNvSpPr>
          <p:nvPr>
            <p:ph type="sldNum" sz="quarter" idx="12"/>
          </p:nvPr>
        </p:nvSpPr>
        <p:spPr>
          <a:xfrm>
            <a:off x="12493625" y="12017505"/>
            <a:ext cx="1613842" cy="209996"/>
          </a:xfrm>
        </p:spPr>
        <p:txBody>
          <a:bodyPr/>
          <a:lstStyle/>
          <a:p>
            <a:fld id="{B205E3D1-8C80-40C9-AABD-810F903285A1}" type="slidenum">
              <a:rPr lang="en-US" smtClean="0"/>
              <a:t>59</a:t>
            </a:fld>
            <a:endParaRPr lang="en-US"/>
          </a:p>
        </p:txBody>
      </p:sp>
      <p:pic>
        <p:nvPicPr>
          <p:cNvPr id="14338" name="Picture 2" descr="http://www.neoclipart.com/uploads/posts/2009-05/1241780122_rocket-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5631" y="3923982"/>
            <a:ext cx="4762500" cy="1447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115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a:bodyPr>
          <a:lstStyle/>
          <a:p>
            <a:pPr algn="ctr"/>
            <a:r>
              <a:rPr lang="en-US" sz="4000" dirty="0">
                <a:solidFill>
                  <a:srgbClr val="C00000"/>
                </a:solidFill>
              </a:rPr>
              <a:t>Lab 1 – Test Equipment &amp; Resistors</a:t>
            </a:r>
          </a:p>
        </p:txBody>
      </p:sp>
      <p:sp>
        <p:nvSpPr>
          <p:cNvPr id="3" name="Content Placeholder 2"/>
          <p:cNvSpPr>
            <a:spLocks noGrp="1"/>
          </p:cNvSpPr>
          <p:nvPr>
            <p:ph idx="1"/>
          </p:nvPr>
        </p:nvSpPr>
        <p:spPr>
          <a:xfrm>
            <a:off x="838200" y="1422400"/>
            <a:ext cx="10515600" cy="4754563"/>
          </a:xfrm>
        </p:spPr>
        <p:txBody>
          <a:bodyPr/>
          <a:lstStyle/>
          <a:p>
            <a:pPr marL="0" indent="0" algn="ctr">
              <a:buNone/>
            </a:pPr>
            <a:endParaRPr lang="en-US" b="1" dirty="0" smtClean="0">
              <a:solidFill>
                <a:srgbClr val="C00000"/>
              </a:solidFill>
            </a:endParaRPr>
          </a:p>
          <a:p>
            <a:pPr marL="0" indent="0" algn="ctr">
              <a:buNone/>
            </a:pPr>
            <a:r>
              <a:rPr lang="en-US" b="1" dirty="0" smtClean="0">
                <a:solidFill>
                  <a:srgbClr val="C00000"/>
                </a:solidFill>
              </a:rPr>
              <a:t>Procedure</a:t>
            </a:r>
            <a:endParaRPr lang="en-US" b="1" dirty="0">
              <a:solidFill>
                <a:srgbClr val="C00000"/>
              </a:solidFill>
            </a:endParaRPr>
          </a:p>
        </p:txBody>
      </p:sp>
      <p:sp>
        <p:nvSpPr>
          <p:cNvPr id="4" name="Footer Placeholder 3"/>
          <p:cNvSpPr>
            <a:spLocks noGrp="1"/>
          </p:cNvSpPr>
          <p:nvPr>
            <p:ph type="ftr" sz="quarter" idx="11"/>
          </p:nvPr>
        </p:nvSpPr>
        <p:spPr>
          <a:xfrm>
            <a:off x="838200" y="6360026"/>
            <a:ext cx="2350168" cy="365125"/>
          </a:xfrm>
        </p:spPr>
        <p:txBody>
          <a:bodyPr/>
          <a:lstStyle/>
          <a:p>
            <a:pPr algn="l"/>
            <a:r>
              <a:rPr lang="en-US" dirty="0" smtClean="0"/>
              <a:t>EECT 101-50C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6</a:t>
            </a:fld>
            <a:endParaRPr lang="en-US"/>
          </a:p>
        </p:txBody>
      </p:sp>
      <p:sp>
        <p:nvSpPr>
          <p:cNvPr id="6" name="TextBox 5"/>
          <p:cNvSpPr txBox="1"/>
          <p:nvPr/>
        </p:nvSpPr>
        <p:spPr>
          <a:xfrm>
            <a:off x="1556084" y="2711382"/>
            <a:ext cx="9308895" cy="2585323"/>
          </a:xfrm>
          <a:prstGeom prst="rect">
            <a:avLst/>
          </a:prstGeom>
          <a:noFill/>
        </p:spPr>
        <p:txBody>
          <a:bodyPr wrap="none" rtlCol="0">
            <a:spAutoFit/>
          </a:bodyPr>
          <a:lstStyle/>
          <a:p>
            <a:pPr marL="342900" indent="-342900">
              <a:buAutoNum type="arabicPeriod"/>
            </a:pPr>
            <a:r>
              <a:rPr lang="en-US" dirty="0" smtClean="0">
                <a:solidFill>
                  <a:srgbClr val="C00000"/>
                </a:solidFill>
              </a:rPr>
              <a:t>Received three resistors with varying values; R1, R2, and R3. </a:t>
            </a:r>
          </a:p>
          <a:p>
            <a:pPr marL="342900" indent="-342900">
              <a:buAutoNum type="arabicPeriod"/>
            </a:pPr>
            <a:endParaRPr lang="en-US" dirty="0" smtClean="0">
              <a:solidFill>
                <a:srgbClr val="C00000"/>
              </a:solidFill>
            </a:endParaRPr>
          </a:p>
          <a:p>
            <a:pPr marL="342900" indent="-342900">
              <a:buAutoNum type="arabicPeriod"/>
            </a:pPr>
            <a:r>
              <a:rPr lang="en-US" dirty="0" smtClean="0">
                <a:solidFill>
                  <a:srgbClr val="C00000"/>
                </a:solidFill>
              </a:rPr>
              <a:t>Following the color code rules, I determined the approximate value of each resistor. </a:t>
            </a:r>
          </a:p>
          <a:p>
            <a:pPr marL="342900" indent="-342900">
              <a:buAutoNum type="arabicPeriod"/>
            </a:pPr>
            <a:endParaRPr lang="en-US" dirty="0" smtClean="0">
              <a:solidFill>
                <a:srgbClr val="C00000"/>
              </a:solidFill>
            </a:endParaRPr>
          </a:p>
          <a:p>
            <a:pPr marL="342900" indent="-342900">
              <a:buAutoNum type="arabicPeriod"/>
            </a:pPr>
            <a:r>
              <a:rPr lang="en-US" dirty="0" smtClean="0">
                <a:solidFill>
                  <a:srgbClr val="C00000"/>
                </a:solidFill>
              </a:rPr>
              <a:t>Using a Multimeter, I measured the resistance values of all resistors. </a:t>
            </a:r>
          </a:p>
          <a:p>
            <a:pPr marL="342900" indent="-342900">
              <a:buAutoNum type="arabicPeriod"/>
            </a:pPr>
            <a:endParaRPr lang="en-US" dirty="0" smtClean="0">
              <a:solidFill>
                <a:srgbClr val="C00000"/>
              </a:solidFill>
            </a:endParaRPr>
          </a:p>
          <a:p>
            <a:pPr marL="342900" indent="-342900">
              <a:buAutoNum type="arabicPeriod"/>
            </a:pPr>
            <a:r>
              <a:rPr lang="en-US" dirty="0" smtClean="0">
                <a:solidFill>
                  <a:srgbClr val="C00000"/>
                </a:solidFill>
              </a:rPr>
              <a:t>Using Excel, I was able to find whether or not the resistors were within their tolerance ranges;</a:t>
            </a:r>
          </a:p>
          <a:p>
            <a:r>
              <a:rPr lang="en-US" dirty="0">
                <a:solidFill>
                  <a:srgbClr val="C00000"/>
                </a:solidFill>
              </a:rPr>
              <a:t>w</a:t>
            </a:r>
            <a:r>
              <a:rPr lang="en-US" dirty="0" smtClean="0">
                <a:solidFill>
                  <a:srgbClr val="C00000"/>
                </a:solidFill>
              </a:rPr>
              <a:t>ith the true or false equation. </a:t>
            </a:r>
          </a:p>
          <a:p>
            <a:pPr marL="342900" indent="-342900">
              <a:buAutoNum type="arabicPeriod"/>
            </a:pPr>
            <a:endParaRPr lang="en-US" dirty="0"/>
          </a:p>
        </p:txBody>
      </p:sp>
      <p:pic>
        <p:nvPicPr>
          <p:cNvPr id="1026" name="Picture 2" descr="http://www.zingerbug.com/Comments/glitter_graphics/cherry_red_shooting_star.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885255" y="1239337"/>
            <a:ext cx="5238750" cy="133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204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2">
                    <a:lumMod val="75000"/>
                  </a:schemeClr>
                </a:solidFill>
              </a:rPr>
              <a:t>Lab 8- 555 Timer Chip</a:t>
            </a:r>
          </a:p>
        </p:txBody>
      </p:sp>
      <p:sp>
        <p:nvSpPr>
          <p:cNvPr id="3" name="Content Placeholder 2"/>
          <p:cNvSpPr>
            <a:spLocks noGrp="1"/>
          </p:cNvSpPr>
          <p:nvPr>
            <p:ph idx="1"/>
          </p:nvPr>
        </p:nvSpPr>
        <p:spPr/>
        <p:txBody>
          <a:bodyPr/>
          <a:lstStyle/>
          <a:p>
            <a:pPr marL="0" indent="0">
              <a:buNone/>
            </a:pPr>
            <a:r>
              <a:rPr lang="en-US" dirty="0" smtClean="0">
                <a:solidFill>
                  <a:schemeClr val="accent2">
                    <a:lumMod val="75000"/>
                  </a:schemeClr>
                </a:solidFill>
              </a:rPr>
              <a:t>                                                   Procedures</a:t>
            </a:r>
          </a:p>
          <a:p>
            <a:pPr marL="0" indent="0">
              <a:buNone/>
            </a:pPr>
            <a:r>
              <a:rPr lang="en-US" dirty="0">
                <a:solidFill>
                  <a:schemeClr val="accent2">
                    <a:lumMod val="75000"/>
                  </a:schemeClr>
                </a:solidFill>
              </a:rPr>
              <a:t> </a:t>
            </a:r>
            <a:r>
              <a:rPr lang="en-US" dirty="0" smtClean="0">
                <a:solidFill>
                  <a:schemeClr val="accent2">
                    <a:lumMod val="75000"/>
                  </a:schemeClr>
                </a:solidFill>
              </a:rPr>
              <a:t>1. Find </a:t>
            </a:r>
            <a:r>
              <a:rPr lang="en-US" dirty="0">
                <a:solidFill>
                  <a:schemeClr val="accent2">
                    <a:lumMod val="75000"/>
                  </a:schemeClr>
                </a:solidFill>
              </a:rPr>
              <a:t>formula online to set frequency and use Excel to calculate values needed for the 3 </a:t>
            </a:r>
            <a:r>
              <a:rPr lang="en-US" dirty="0" smtClean="0">
                <a:solidFill>
                  <a:schemeClr val="accent2">
                    <a:lumMod val="75000"/>
                  </a:schemeClr>
                </a:solidFill>
              </a:rPr>
              <a:t>frequencies. </a:t>
            </a:r>
          </a:p>
          <a:p>
            <a:pPr marL="0" indent="0">
              <a:buNone/>
            </a:pPr>
            <a:endParaRPr lang="en-US" dirty="0">
              <a:solidFill>
                <a:schemeClr val="accent2">
                  <a:lumMod val="75000"/>
                </a:schemeClr>
              </a:solidFill>
            </a:endParaRPr>
          </a:p>
          <a:p>
            <a:pPr marL="0" indent="0">
              <a:buNone/>
            </a:pPr>
            <a:r>
              <a:rPr lang="en-US" dirty="0" smtClean="0">
                <a:solidFill>
                  <a:schemeClr val="accent2">
                    <a:lumMod val="75000"/>
                  </a:schemeClr>
                </a:solidFill>
              </a:rPr>
              <a:t>2. Use </a:t>
            </a:r>
            <a:r>
              <a:rPr lang="en-US" dirty="0">
                <a:solidFill>
                  <a:schemeClr val="accent2">
                    <a:lumMod val="75000"/>
                  </a:schemeClr>
                </a:solidFill>
              </a:rPr>
              <a:t>an oscilloscope to verify all 3 frequencies by calculating </a:t>
            </a:r>
            <a:r>
              <a:rPr lang="en-US" dirty="0" smtClean="0">
                <a:solidFill>
                  <a:schemeClr val="accent2">
                    <a:lumMod val="75000"/>
                  </a:schemeClr>
                </a:solidFill>
              </a:rPr>
              <a:t>the </a:t>
            </a:r>
            <a:r>
              <a:rPr lang="en-US" dirty="0">
                <a:solidFill>
                  <a:schemeClr val="accent2">
                    <a:lumMod val="75000"/>
                  </a:schemeClr>
                </a:solidFill>
              </a:rPr>
              <a:t>frequency from the </a:t>
            </a:r>
            <a:r>
              <a:rPr lang="en-US" dirty="0" smtClean="0">
                <a:solidFill>
                  <a:schemeClr val="accent2">
                    <a:lumMod val="75000"/>
                  </a:schemeClr>
                </a:solidFill>
              </a:rPr>
              <a:t>period.</a:t>
            </a:r>
          </a:p>
          <a:p>
            <a:pPr marL="0" indent="0">
              <a:buNone/>
            </a:pPr>
            <a:endParaRPr lang="en-US" dirty="0" smtClean="0">
              <a:solidFill>
                <a:schemeClr val="accent2">
                  <a:lumMod val="75000"/>
                </a:schemeClr>
              </a:solidFill>
            </a:endParaRPr>
          </a:p>
          <a:p>
            <a:pPr marL="0" indent="0">
              <a:buNone/>
            </a:pPr>
            <a:r>
              <a:rPr lang="en-US" dirty="0" smtClean="0">
                <a:solidFill>
                  <a:schemeClr val="accent2">
                    <a:lumMod val="75000"/>
                  </a:schemeClr>
                </a:solidFill>
              </a:rPr>
              <a:t>3. Record </a:t>
            </a:r>
            <a:r>
              <a:rPr lang="en-US" dirty="0">
                <a:solidFill>
                  <a:schemeClr val="accent2">
                    <a:lumMod val="75000"/>
                  </a:schemeClr>
                </a:solidFill>
              </a:rPr>
              <a:t>all measurements on worksheet and answer all </a:t>
            </a:r>
            <a:r>
              <a:rPr lang="en-US" dirty="0" smtClean="0">
                <a:solidFill>
                  <a:schemeClr val="accent2">
                    <a:lumMod val="75000"/>
                  </a:schemeClr>
                </a:solidFill>
              </a:rPr>
              <a:t>questions.</a:t>
            </a:r>
            <a:endParaRPr lang="en-US" dirty="0">
              <a:solidFill>
                <a:schemeClr val="accent2">
                  <a:lumMod val="75000"/>
                </a:schemeClr>
              </a:solidFill>
            </a:endParaRP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60</a:t>
            </a:fld>
            <a:endParaRPr lang="en-US"/>
          </a:p>
        </p:txBody>
      </p:sp>
    </p:spTree>
    <p:extLst>
      <p:ext uri="{BB962C8B-B14F-4D97-AF65-F5344CB8AC3E}">
        <p14:creationId xmlns:p14="http://schemas.microsoft.com/office/powerpoint/2010/main" val="3166387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68141" y="1585184"/>
            <a:ext cx="5030787" cy="5030787"/>
          </a:xfrm>
          <a:prstGeom prst="rect">
            <a:avLst/>
          </a:prstGeom>
        </p:spPr>
      </p:pic>
      <p:sp>
        <p:nvSpPr>
          <p:cNvPr id="2" name="Title 1"/>
          <p:cNvSpPr>
            <a:spLocks noGrp="1"/>
          </p:cNvSpPr>
          <p:nvPr>
            <p:ph type="title"/>
          </p:nvPr>
        </p:nvSpPr>
        <p:spPr/>
        <p:txBody>
          <a:bodyPr/>
          <a:lstStyle/>
          <a:p>
            <a:pPr algn="ctr"/>
            <a:r>
              <a:rPr lang="en-US" dirty="0">
                <a:solidFill>
                  <a:schemeClr val="accent2">
                    <a:lumMod val="75000"/>
                  </a:schemeClr>
                </a:solidFill>
              </a:rPr>
              <a:t>Lab 8- 555 Timer Chip</a:t>
            </a:r>
          </a:p>
        </p:txBody>
      </p:sp>
      <p:sp>
        <p:nvSpPr>
          <p:cNvPr id="3" name="Content Placeholder 2"/>
          <p:cNvSpPr>
            <a:spLocks noGrp="1"/>
          </p:cNvSpPr>
          <p:nvPr>
            <p:ph idx="1"/>
          </p:nvPr>
        </p:nvSpPr>
        <p:spPr>
          <a:xfrm>
            <a:off x="772298" y="1314879"/>
            <a:ext cx="10515600" cy="4351338"/>
          </a:xfrm>
        </p:spPr>
        <p:txBody>
          <a:bodyPr/>
          <a:lstStyle/>
          <a:p>
            <a:pPr marL="0" indent="0" algn="ctr">
              <a:buNone/>
            </a:pPr>
            <a:r>
              <a:rPr lang="en-US" dirty="0" smtClean="0">
                <a:solidFill>
                  <a:schemeClr val="accent2">
                    <a:lumMod val="75000"/>
                  </a:schemeClr>
                </a:solidFill>
              </a:rPr>
              <a:t>Work Sheet </a:t>
            </a:r>
          </a:p>
          <a:p>
            <a:pPr marL="0" indent="0">
              <a:buNone/>
            </a:pPr>
            <a:r>
              <a:rPr lang="en-US" dirty="0">
                <a:solidFill>
                  <a:schemeClr val="accent2">
                    <a:lumMod val="75000"/>
                  </a:schemeClr>
                </a:solidFill>
              </a:rPr>
              <a:t> </a:t>
            </a: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61</a:t>
            </a:fld>
            <a:endParaRPr lang="en-US"/>
          </a:p>
        </p:txBody>
      </p:sp>
      <p:pic>
        <p:nvPicPr>
          <p:cNvPr id="8" name="Picture 7"/>
          <p:cNvPicPr>
            <a:picLocks noChangeAspect="1"/>
          </p:cNvPicPr>
          <p:nvPr/>
        </p:nvPicPr>
        <p:blipFill>
          <a:blip r:embed="rId3"/>
          <a:stretch>
            <a:fillRect/>
          </a:stretch>
        </p:blipFill>
        <p:spPr>
          <a:xfrm>
            <a:off x="5574281" y="1796256"/>
            <a:ext cx="6072638" cy="4215027"/>
          </a:xfrm>
          <a:prstGeom prst="rect">
            <a:avLst/>
          </a:prstGeom>
        </p:spPr>
      </p:pic>
    </p:spTree>
    <p:extLst>
      <p:ext uri="{BB962C8B-B14F-4D97-AF65-F5344CB8AC3E}">
        <p14:creationId xmlns:p14="http://schemas.microsoft.com/office/powerpoint/2010/main" val="963929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2">
                    <a:lumMod val="75000"/>
                  </a:schemeClr>
                </a:solidFill>
              </a:rPr>
              <a:t>Lab 8- 555 Timer Chip</a:t>
            </a:r>
          </a:p>
        </p:txBody>
      </p:sp>
      <p:sp>
        <p:nvSpPr>
          <p:cNvPr id="3" name="Content Placeholder 2"/>
          <p:cNvSpPr>
            <a:spLocks noGrp="1"/>
          </p:cNvSpPr>
          <p:nvPr>
            <p:ph idx="1"/>
          </p:nvPr>
        </p:nvSpPr>
        <p:spPr>
          <a:xfrm>
            <a:off x="772298" y="1314879"/>
            <a:ext cx="10515600" cy="4351338"/>
          </a:xfrm>
        </p:spPr>
        <p:txBody>
          <a:bodyPr/>
          <a:lstStyle/>
          <a:p>
            <a:pPr marL="0" indent="0" algn="ctr">
              <a:buNone/>
            </a:pPr>
            <a:r>
              <a:rPr lang="en-US" dirty="0" smtClean="0">
                <a:solidFill>
                  <a:schemeClr val="accent2">
                    <a:lumMod val="75000"/>
                  </a:schemeClr>
                </a:solidFill>
              </a:rPr>
              <a:t>Work Sheet </a:t>
            </a:r>
          </a:p>
          <a:p>
            <a:pPr marL="0" indent="0">
              <a:buNone/>
            </a:pPr>
            <a:r>
              <a:rPr lang="en-US" dirty="0">
                <a:solidFill>
                  <a:schemeClr val="accent2">
                    <a:lumMod val="75000"/>
                  </a:schemeClr>
                </a:solidFill>
              </a:rPr>
              <a:t> </a:t>
            </a: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62</a:t>
            </a:fld>
            <a:endParaRPr lang="en-US"/>
          </a:p>
        </p:txBody>
      </p:sp>
      <p:pic>
        <p:nvPicPr>
          <p:cNvPr id="8" name="Picture 7"/>
          <p:cNvPicPr>
            <a:picLocks noChangeAspect="1"/>
          </p:cNvPicPr>
          <p:nvPr/>
        </p:nvPicPr>
        <p:blipFill>
          <a:blip r:embed="rId2"/>
          <a:stretch>
            <a:fillRect/>
          </a:stretch>
        </p:blipFill>
        <p:spPr>
          <a:xfrm>
            <a:off x="2863422" y="1823652"/>
            <a:ext cx="6903494" cy="4280586"/>
          </a:xfrm>
          <a:prstGeom prst="rect">
            <a:avLst/>
          </a:prstGeom>
        </p:spPr>
      </p:pic>
    </p:spTree>
    <p:extLst>
      <p:ext uri="{BB962C8B-B14F-4D97-AF65-F5344CB8AC3E}">
        <p14:creationId xmlns:p14="http://schemas.microsoft.com/office/powerpoint/2010/main" val="1594109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2">
                    <a:lumMod val="75000"/>
                  </a:schemeClr>
                </a:solidFill>
              </a:rPr>
              <a:t>Lab 8- 555 Timer Chip</a:t>
            </a:r>
          </a:p>
        </p:txBody>
      </p:sp>
      <p:sp>
        <p:nvSpPr>
          <p:cNvPr id="3" name="Content Placeholder 2"/>
          <p:cNvSpPr>
            <a:spLocks noGrp="1"/>
          </p:cNvSpPr>
          <p:nvPr>
            <p:ph idx="1"/>
          </p:nvPr>
        </p:nvSpPr>
        <p:spPr>
          <a:xfrm>
            <a:off x="838200" y="1530658"/>
            <a:ext cx="10515600" cy="4351338"/>
          </a:xfrm>
        </p:spPr>
        <p:txBody>
          <a:bodyPr/>
          <a:lstStyle/>
          <a:p>
            <a:pPr marL="0" indent="0" algn="ctr">
              <a:buNone/>
            </a:pPr>
            <a:r>
              <a:rPr lang="en-US" dirty="0" smtClean="0">
                <a:solidFill>
                  <a:schemeClr val="accent2">
                    <a:lumMod val="75000"/>
                  </a:schemeClr>
                </a:solidFill>
              </a:rPr>
              <a:t>Pictures</a:t>
            </a:r>
            <a:endParaRPr lang="en-US" dirty="0">
              <a:solidFill>
                <a:schemeClr val="accent2">
                  <a:lumMod val="75000"/>
                </a:schemeClr>
              </a:solidFill>
            </a:endParaRP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63</a:t>
            </a:fld>
            <a:endParaRPr lang="en-US"/>
          </a:p>
        </p:txBody>
      </p:sp>
      <p:pic>
        <p:nvPicPr>
          <p:cNvPr id="7" name="Picture 6"/>
          <p:cNvPicPr>
            <a:picLocks noChangeAspect="1"/>
          </p:cNvPicPr>
          <p:nvPr/>
        </p:nvPicPr>
        <p:blipFill>
          <a:blip r:embed="rId2"/>
          <a:stretch>
            <a:fillRect/>
          </a:stretch>
        </p:blipFill>
        <p:spPr>
          <a:xfrm>
            <a:off x="6302955" y="2032064"/>
            <a:ext cx="5769369" cy="4194585"/>
          </a:xfrm>
          <a:prstGeom prst="rect">
            <a:avLst/>
          </a:prstGeom>
        </p:spPr>
      </p:pic>
      <p:pic>
        <p:nvPicPr>
          <p:cNvPr id="8" name="Picture 7"/>
          <p:cNvPicPr>
            <a:picLocks noChangeAspect="1"/>
          </p:cNvPicPr>
          <p:nvPr/>
        </p:nvPicPr>
        <p:blipFill>
          <a:blip r:embed="rId3"/>
          <a:stretch>
            <a:fillRect/>
          </a:stretch>
        </p:blipFill>
        <p:spPr>
          <a:xfrm>
            <a:off x="419576" y="2372884"/>
            <a:ext cx="5401121" cy="3509112"/>
          </a:xfrm>
          <a:prstGeom prst="rect">
            <a:avLst/>
          </a:prstGeom>
        </p:spPr>
      </p:pic>
    </p:spTree>
    <p:extLst>
      <p:ext uri="{BB962C8B-B14F-4D97-AF65-F5344CB8AC3E}">
        <p14:creationId xmlns:p14="http://schemas.microsoft.com/office/powerpoint/2010/main" val="1191935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2">
                    <a:lumMod val="75000"/>
                  </a:schemeClr>
                </a:solidFill>
              </a:rPr>
              <a:t>Lab 8- 555 Timer Chip</a:t>
            </a:r>
          </a:p>
        </p:txBody>
      </p:sp>
      <p:sp>
        <p:nvSpPr>
          <p:cNvPr id="3" name="Content Placeholder 2"/>
          <p:cNvSpPr>
            <a:spLocks noGrp="1"/>
          </p:cNvSpPr>
          <p:nvPr>
            <p:ph idx="1"/>
          </p:nvPr>
        </p:nvSpPr>
        <p:spPr>
          <a:xfrm>
            <a:off x="838200" y="1481496"/>
            <a:ext cx="10515600" cy="4351338"/>
          </a:xfrm>
        </p:spPr>
        <p:txBody>
          <a:bodyPr/>
          <a:lstStyle/>
          <a:p>
            <a:pPr marL="0" lvl="0" indent="0" algn="ctr">
              <a:buNone/>
            </a:pPr>
            <a:r>
              <a:rPr lang="en-US" dirty="0" smtClean="0">
                <a:solidFill>
                  <a:schemeClr val="accent2">
                    <a:lumMod val="75000"/>
                  </a:schemeClr>
                </a:solidFill>
              </a:rPr>
              <a:t>Summary</a:t>
            </a:r>
          </a:p>
          <a:p>
            <a:pPr marL="0" lvl="0" indent="0" algn="ctr">
              <a:buNone/>
            </a:pPr>
            <a:r>
              <a:rPr lang="en-US" dirty="0" smtClean="0">
                <a:solidFill>
                  <a:schemeClr val="accent2">
                    <a:lumMod val="75000"/>
                  </a:schemeClr>
                </a:solidFill>
              </a:rPr>
              <a:t>Hooking up the circuit was fairly simple, especially after looking up the 555 timer data sheet. I am still getting used to operating the oscilloscope, however getting the readings I needed came pretty easily.</a:t>
            </a:r>
          </a:p>
          <a:p>
            <a:pPr marL="0" lvl="0" indent="0" algn="ctr">
              <a:buNone/>
            </a:pPr>
            <a:endParaRPr lang="en-US" dirty="0">
              <a:solidFill>
                <a:schemeClr val="accent2">
                  <a:lumMod val="75000"/>
                </a:schemeClr>
              </a:solidFill>
            </a:endParaRP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64</a:t>
            </a:fld>
            <a:endParaRPr lang="en-US"/>
          </a:p>
        </p:txBody>
      </p:sp>
      <p:pic>
        <p:nvPicPr>
          <p:cNvPr id="15362" name="Picture 2" descr="http://images1.wikia.nocookie.net/startrek/images/thumb/0/0d/Klingon_Empire.jpg/225px-Klingon_Empi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7615" y="3383119"/>
            <a:ext cx="2450465" cy="2973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376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96230" y="1555687"/>
            <a:ext cx="3427141" cy="5165788"/>
          </a:xfrm>
          <a:prstGeom prst="rect">
            <a:avLst/>
          </a:prstGeom>
        </p:spPr>
      </p:pic>
      <p:sp>
        <p:nvSpPr>
          <p:cNvPr id="2" name="Title 1"/>
          <p:cNvSpPr>
            <a:spLocks noGrp="1"/>
          </p:cNvSpPr>
          <p:nvPr>
            <p:ph type="ctrTitle"/>
          </p:nvPr>
        </p:nvSpPr>
        <p:spPr/>
        <p:txBody>
          <a:bodyPr/>
          <a:lstStyle/>
          <a:p>
            <a:r>
              <a:rPr lang="en-US" b="1" dirty="0">
                <a:solidFill>
                  <a:srgbClr val="00CC00"/>
                </a:solidFill>
              </a:rPr>
              <a:t>Lab 9- Filters</a:t>
            </a:r>
            <a:endParaRPr lang="en-US" dirty="0">
              <a:solidFill>
                <a:srgbClr val="00CC00"/>
              </a:solidFill>
            </a:endParaRP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65</a:t>
            </a:fld>
            <a:endParaRPr lang="en-US"/>
          </a:p>
        </p:txBody>
      </p:sp>
      <p:pic>
        <p:nvPicPr>
          <p:cNvPr id="21506" name="Picture 2" descr="http://www.clipartlord.com/wp-content/uploads/2013/10/meteo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0"/>
            <a:ext cx="6858000" cy="2571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871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00B050"/>
                </a:solidFill>
              </a:rPr>
              <a:t>Lab </a:t>
            </a:r>
            <a:r>
              <a:rPr lang="en-US" b="1" dirty="0">
                <a:solidFill>
                  <a:srgbClr val="00B050"/>
                </a:solidFill>
              </a:rPr>
              <a:t>9- Filters</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a:solidFill>
                  <a:srgbClr val="00B050"/>
                </a:solidFill>
              </a:rPr>
              <a:t>Objective</a:t>
            </a:r>
          </a:p>
          <a:p>
            <a:pPr marL="0" indent="0">
              <a:buNone/>
            </a:pPr>
            <a:r>
              <a:rPr lang="en-US" dirty="0" smtClean="0">
                <a:solidFill>
                  <a:srgbClr val="00B050"/>
                </a:solidFill>
              </a:rPr>
              <a:t>- To </a:t>
            </a:r>
            <a:r>
              <a:rPr lang="en-US" dirty="0">
                <a:solidFill>
                  <a:srgbClr val="00B050"/>
                </a:solidFill>
              </a:rPr>
              <a:t>r</a:t>
            </a:r>
            <a:r>
              <a:rPr lang="en-US" dirty="0" smtClean="0">
                <a:solidFill>
                  <a:srgbClr val="00B050"/>
                </a:solidFill>
              </a:rPr>
              <a:t>esearch </a:t>
            </a:r>
            <a:r>
              <a:rPr lang="en-US" dirty="0">
                <a:solidFill>
                  <a:srgbClr val="00B050"/>
                </a:solidFill>
              </a:rPr>
              <a:t>RC electronic </a:t>
            </a:r>
            <a:r>
              <a:rPr lang="en-US" dirty="0" smtClean="0">
                <a:solidFill>
                  <a:srgbClr val="00B050"/>
                </a:solidFill>
              </a:rPr>
              <a:t>filters.</a:t>
            </a:r>
          </a:p>
          <a:p>
            <a:pPr>
              <a:buFontTx/>
              <a:buChar char="-"/>
            </a:pPr>
            <a:r>
              <a:rPr lang="en-US" dirty="0" smtClean="0">
                <a:solidFill>
                  <a:srgbClr val="00B050"/>
                </a:solidFill>
              </a:rPr>
              <a:t>To </a:t>
            </a:r>
            <a:r>
              <a:rPr lang="en-US" dirty="0">
                <a:solidFill>
                  <a:srgbClr val="00B050"/>
                </a:solidFill>
              </a:rPr>
              <a:t>build an RC </a:t>
            </a:r>
            <a:r>
              <a:rPr lang="en-US" dirty="0" smtClean="0">
                <a:solidFill>
                  <a:srgbClr val="00B050"/>
                </a:solidFill>
              </a:rPr>
              <a:t>low pass </a:t>
            </a:r>
            <a:r>
              <a:rPr lang="en-US" dirty="0">
                <a:solidFill>
                  <a:srgbClr val="00B050"/>
                </a:solidFill>
              </a:rPr>
              <a:t>filter and measure the frequency response from 10 Hz to 100,000 Hz.  </a:t>
            </a:r>
            <a:endParaRPr lang="en-US" dirty="0" smtClean="0">
              <a:solidFill>
                <a:srgbClr val="00B050"/>
              </a:solidFill>
            </a:endParaRPr>
          </a:p>
          <a:p>
            <a:pPr>
              <a:buFontTx/>
              <a:buChar char="-"/>
            </a:pPr>
            <a:r>
              <a:rPr lang="en-US" dirty="0" smtClean="0">
                <a:solidFill>
                  <a:srgbClr val="00B050"/>
                </a:solidFill>
              </a:rPr>
              <a:t>Also, to </a:t>
            </a:r>
            <a:r>
              <a:rPr lang="en-US" dirty="0">
                <a:solidFill>
                  <a:srgbClr val="00B050"/>
                </a:solidFill>
              </a:rPr>
              <a:t>plot </a:t>
            </a:r>
            <a:r>
              <a:rPr lang="en-US" dirty="0" err="1">
                <a:solidFill>
                  <a:srgbClr val="00B050"/>
                </a:solidFill>
              </a:rPr>
              <a:t>Vout</a:t>
            </a:r>
            <a:r>
              <a:rPr lang="en-US" dirty="0">
                <a:solidFill>
                  <a:srgbClr val="00B050"/>
                </a:solidFill>
              </a:rPr>
              <a:t> vs. </a:t>
            </a:r>
            <a:r>
              <a:rPr lang="en-US" dirty="0" err="1">
                <a:solidFill>
                  <a:srgbClr val="00B050"/>
                </a:solidFill>
              </a:rPr>
              <a:t>Freq</a:t>
            </a:r>
            <a:r>
              <a:rPr lang="en-US" dirty="0">
                <a:solidFill>
                  <a:srgbClr val="00B050"/>
                </a:solidFill>
              </a:rPr>
              <a:t> in Excel and find the cutoff frequency fc and indicate on the plot using a text box and arrow</a:t>
            </a:r>
            <a:r>
              <a:rPr lang="en-US" dirty="0" smtClean="0">
                <a:solidFill>
                  <a:srgbClr val="00B050"/>
                </a:solidFill>
              </a:rPr>
              <a:t>.</a:t>
            </a:r>
          </a:p>
          <a:p>
            <a:pPr>
              <a:buFontTx/>
              <a:buChar char="-"/>
            </a:pPr>
            <a:endParaRPr lang="en-US" dirty="0">
              <a:solidFill>
                <a:srgbClr val="00B050"/>
              </a:solidFill>
            </a:endParaRPr>
          </a:p>
          <a:p>
            <a:pPr marL="0" indent="0">
              <a:buNone/>
            </a:pPr>
            <a:r>
              <a:rPr lang="en-US" dirty="0">
                <a:solidFill>
                  <a:srgbClr val="00B050"/>
                </a:solidFill>
              </a:rPr>
              <a:t>Equipment used</a:t>
            </a:r>
          </a:p>
          <a:p>
            <a:pPr marL="0" indent="0">
              <a:buNone/>
            </a:pPr>
            <a:r>
              <a:rPr lang="en-US" dirty="0" smtClean="0">
                <a:solidFill>
                  <a:srgbClr val="00B050"/>
                </a:solidFill>
              </a:rPr>
              <a:t>Oscilloscope: (TDS-220 SN:B083238)</a:t>
            </a:r>
            <a:endParaRPr lang="en-US" dirty="0">
              <a:solidFill>
                <a:srgbClr val="00B050"/>
              </a:solidFill>
            </a:endParaRPr>
          </a:p>
          <a:p>
            <a:pPr marL="0" indent="0">
              <a:buNone/>
            </a:pPr>
            <a:r>
              <a:rPr lang="en-US" dirty="0">
                <a:solidFill>
                  <a:srgbClr val="00B050"/>
                </a:solidFill>
              </a:rPr>
              <a:t>LCR </a:t>
            </a:r>
            <a:r>
              <a:rPr lang="en-US" dirty="0" smtClean="0">
                <a:solidFill>
                  <a:srgbClr val="00B050"/>
                </a:solidFill>
              </a:rPr>
              <a:t>Meter: (LCR-819 </a:t>
            </a:r>
            <a:r>
              <a:rPr lang="en-US" dirty="0">
                <a:solidFill>
                  <a:srgbClr val="00B050"/>
                </a:solidFill>
              </a:rPr>
              <a:t>SN:GEN220267)</a:t>
            </a:r>
          </a:p>
          <a:p>
            <a:pPr marL="0" indent="0">
              <a:buNone/>
            </a:pPr>
            <a:r>
              <a:rPr lang="en-US" dirty="0" smtClean="0">
                <a:solidFill>
                  <a:srgbClr val="00B050"/>
                </a:solidFill>
              </a:rPr>
              <a:t>Multimeter: (GDM-8245 </a:t>
            </a:r>
            <a:r>
              <a:rPr lang="en-US" dirty="0">
                <a:solidFill>
                  <a:srgbClr val="00B050"/>
                </a:solidFill>
              </a:rPr>
              <a:t>SN:CL860260)</a:t>
            </a:r>
          </a:p>
          <a:p>
            <a:endParaRPr lang="en-US" dirty="0"/>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66</a:t>
            </a:fld>
            <a:endParaRPr lang="en-US"/>
          </a:p>
        </p:txBody>
      </p:sp>
      <p:pic>
        <p:nvPicPr>
          <p:cNvPr id="16388" name="Picture 4" descr="https://img0.etsystatic.com/040/1/9243917/il_340x270.582149190_iif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4430" y="0"/>
            <a:ext cx="3238500" cy="2571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74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B050"/>
                </a:solidFill>
              </a:rPr>
              <a:t>Lab 9- Filters</a:t>
            </a:r>
            <a:endParaRPr lang="en-US" dirty="0"/>
          </a:p>
        </p:txBody>
      </p:sp>
      <p:sp>
        <p:nvSpPr>
          <p:cNvPr id="3" name="Content Placeholder 2"/>
          <p:cNvSpPr>
            <a:spLocks noGrp="1"/>
          </p:cNvSpPr>
          <p:nvPr>
            <p:ph idx="1"/>
          </p:nvPr>
        </p:nvSpPr>
        <p:spPr/>
        <p:txBody>
          <a:bodyPr/>
          <a:lstStyle/>
          <a:p>
            <a:pPr marL="0" lvl="0" indent="0">
              <a:buNone/>
            </a:pPr>
            <a:r>
              <a:rPr lang="en-US" dirty="0">
                <a:solidFill>
                  <a:srgbClr val="00B050"/>
                </a:solidFill>
              </a:rPr>
              <a:t>Research and </a:t>
            </a:r>
            <a:r>
              <a:rPr lang="en-US" dirty="0" smtClean="0">
                <a:solidFill>
                  <a:srgbClr val="00B050"/>
                </a:solidFill>
              </a:rPr>
              <a:t>Information</a:t>
            </a:r>
            <a:endParaRPr lang="en-US" dirty="0">
              <a:solidFill>
                <a:srgbClr val="00B050"/>
              </a:solidFill>
            </a:endParaRPr>
          </a:p>
          <a:p>
            <a:pPr marL="0" indent="0">
              <a:buNone/>
            </a:pPr>
            <a:r>
              <a:rPr lang="en-US" i="1" dirty="0"/>
              <a:t>http://www.niu.edu</a:t>
            </a:r>
            <a:r>
              <a:rPr lang="en-US" i="1" dirty="0" smtClean="0"/>
              <a:t>/~mfortner/labelec/lect/p575_07a.pdf </a:t>
            </a:r>
            <a:r>
              <a:rPr lang="en-US" dirty="0" smtClean="0">
                <a:solidFill>
                  <a:srgbClr val="00B050"/>
                </a:solidFill>
              </a:rPr>
              <a:t>(Filters Circuits)</a:t>
            </a:r>
            <a:endParaRPr lang="en-US" dirty="0">
              <a:solidFill>
                <a:srgbClr val="00B050"/>
              </a:solidFill>
            </a:endParaRPr>
          </a:p>
          <a:p>
            <a:pPr marL="0" indent="0">
              <a:buNone/>
            </a:pPr>
            <a:r>
              <a:rPr lang="en-US" i="1" dirty="0"/>
              <a:t>http://</a:t>
            </a:r>
            <a:r>
              <a:rPr lang="en-US" i="1" dirty="0" smtClean="0"/>
              <a:t>www.dummies.com/how-to/content/making-lowpass-and-highpass-filters-with-rc-circui.html </a:t>
            </a:r>
            <a:r>
              <a:rPr lang="en-US" dirty="0" smtClean="0">
                <a:solidFill>
                  <a:srgbClr val="00B050"/>
                </a:solidFill>
              </a:rPr>
              <a:t>(Low Pass &amp; High Pass)</a:t>
            </a:r>
            <a:endParaRPr lang="en-US" dirty="0">
              <a:solidFill>
                <a:srgbClr val="00B050"/>
              </a:solidFill>
            </a:endParaRPr>
          </a:p>
          <a:p>
            <a:endParaRPr lang="en-US" dirty="0"/>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67</a:t>
            </a:fld>
            <a:endParaRPr lang="en-US"/>
          </a:p>
        </p:txBody>
      </p:sp>
    </p:spTree>
    <p:extLst>
      <p:ext uri="{BB962C8B-B14F-4D97-AF65-F5344CB8AC3E}">
        <p14:creationId xmlns:p14="http://schemas.microsoft.com/office/powerpoint/2010/main" val="3385561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B050"/>
                </a:solidFill>
              </a:rPr>
              <a:t>Lab 9- Filters</a:t>
            </a:r>
            <a:endParaRPr lang="en-US" dirty="0"/>
          </a:p>
        </p:txBody>
      </p:sp>
      <p:sp>
        <p:nvSpPr>
          <p:cNvPr id="3" name="Content Placeholder 2"/>
          <p:cNvSpPr>
            <a:spLocks noGrp="1"/>
          </p:cNvSpPr>
          <p:nvPr>
            <p:ph idx="1"/>
          </p:nvPr>
        </p:nvSpPr>
        <p:spPr>
          <a:xfrm>
            <a:off x="838200" y="1520825"/>
            <a:ext cx="10515600" cy="4351338"/>
          </a:xfrm>
        </p:spPr>
        <p:txBody>
          <a:bodyPr/>
          <a:lstStyle/>
          <a:p>
            <a:pPr marL="0" indent="0" algn="ctr">
              <a:buNone/>
            </a:pPr>
            <a:r>
              <a:rPr lang="en-US" dirty="0" smtClean="0">
                <a:solidFill>
                  <a:srgbClr val="00B050"/>
                </a:solidFill>
              </a:rPr>
              <a:t>Procedures</a:t>
            </a:r>
          </a:p>
          <a:p>
            <a:pPr marL="514350" indent="-514350">
              <a:buAutoNum type="arabicPeriod"/>
            </a:pPr>
            <a:r>
              <a:rPr lang="en-US" dirty="0" smtClean="0">
                <a:solidFill>
                  <a:srgbClr val="00B050"/>
                </a:solidFill>
              </a:rPr>
              <a:t>Build </a:t>
            </a:r>
            <a:r>
              <a:rPr lang="en-US" dirty="0">
                <a:solidFill>
                  <a:srgbClr val="00B050"/>
                </a:solidFill>
              </a:rPr>
              <a:t>an RC </a:t>
            </a:r>
            <a:r>
              <a:rPr lang="en-US" dirty="0" smtClean="0">
                <a:solidFill>
                  <a:srgbClr val="00B050"/>
                </a:solidFill>
              </a:rPr>
              <a:t>low pass filter. </a:t>
            </a:r>
          </a:p>
          <a:p>
            <a:pPr marL="514350" indent="-514350">
              <a:buAutoNum type="arabicPeriod"/>
            </a:pPr>
            <a:endParaRPr lang="en-US" dirty="0">
              <a:solidFill>
                <a:srgbClr val="00B050"/>
              </a:solidFill>
            </a:endParaRPr>
          </a:p>
          <a:p>
            <a:pPr marL="514350" indent="-514350">
              <a:buAutoNum type="arabicPeriod"/>
            </a:pPr>
            <a:r>
              <a:rPr lang="en-US" dirty="0" smtClean="0">
                <a:solidFill>
                  <a:srgbClr val="00B050"/>
                </a:solidFill>
              </a:rPr>
              <a:t>Measure </a:t>
            </a:r>
            <a:r>
              <a:rPr lang="en-US" dirty="0">
                <a:solidFill>
                  <a:srgbClr val="00B050"/>
                </a:solidFill>
              </a:rPr>
              <a:t>the frequency response from 10 Hz to 100,000 </a:t>
            </a:r>
            <a:r>
              <a:rPr lang="en-US" dirty="0" smtClean="0">
                <a:solidFill>
                  <a:srgbClr val="00B050"/>
                </a:solidFill>
              </a:rPr>
              <a:t>Hz.</a:t>
            </a:r>
            <a:endParaRPr lang="en-US" dirty="0">
              <a:solidFill>
                <a:srgbClr val="00B050"/>
              </a:solidFill>
            </a:endParaRP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68</a:t>
            </a:fld>
            <a:endParaRPr lang="en-US"/>
          </a:p>
        </p:txBody>
      </p:sp>
      <p:pic>
        <p:nvPicPr>
          <p:cNvPr id="3074" name="Picture 2" descr="http://sweetclipart.com/multisite/sweetclipart/files/imagecache/middle/alien_ringed_planet_paste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9567" y="3759962"/>
            <a:ext cx="4490608" cy="2596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5559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B050"/>
                </a:solidFill>
              </a:rPr>
              <a:t>Lab 9- Filters</a:t>
            </a:r>
            <a:endParaRPr lang="en-US" dirty="0"/>
          </a:p>
        </p:txBody>
      </p:sp>
      <p:sp>
        <p:nvSpPr>
          <p:cNvPr id="3" name="Content Placeholder 2"/>
          <p:cNvSpPr>
            <a:spLocks noGrp="1"/>
          </p:cNvSpPr>
          <p:nvPr>
            <p:ph idx="1"/>
          </p:nvPr>
        </p:nvSpPr>
        <p:spPr/>
        <p:txBody>
          <a:bodyPr/>
          <a:lstStyle/>
          <a:p>
            <a:pPr marL="0" indent="0" algn="ctr">
              <a:buNone/>
            </a:pPr>
            <a:r>
              <a:rPr lang="en-US" dirty="0">
                <a:solidFill>
                  <a:srgbClr val="00B050"/>
                </a:solidFill>
              </a:rPr>
              <a:t>Pictures</a:t>
            </a:r>
          </a:p>
          <a:p>
            <a:endParaRPr lang="en-US" dirty="0"/>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69</a:t>
            </a:fld>
            <a:endParaRPr lang="en-US"/>
          </a:p>
        </p:txBody>
      </p:sp>
      <p:pic>
        <p:nvPicPr>
          <p:cNvPr id="6" name="Picture 5"/>
          <p:cNvPicPr>
            <a:picLocks noChangeAspect="1"/>
          </p:cNvPicPr>
          <p:nvPr/>
        </p:nvPicPr>
        <p:blipFill>
          <a:blip r:embed="rId2"/>
          <a:stretch>
            <a:fillRect/>
          </a:stretch>
        </p:blipFill>
        <p:spPr>
          <a:xfrm>
            <a:off x="369017" y="1646238"/>
            <a:ext cx="4399628" cy="3470465"/>
          </a:xfrm>
          <a:prstGeom prst="rect">
            <a:avLst/>
          </a:prstGeom>
        </p:spPr>
      </p:pic>
      <p:pic>
        <p:nvPicPr>
          <p:cNvPr id="7" name="Picture 6"/>
          <p:cNvPicPr>
            <a:picLocks noChangeAspect="1"/>
          </p:cNvPicPr>
          <p:nvPr/>
        </p:nvPicPr>
        <p:blipFill>
          <a:blip r:embed="rId3"/>
          <a:stretch>
            <a:fillRect/>
          </a:stretch>
        </p:blipFill>
        <p:spPr>
          <a:xfrm>
            <a:off x="4892470" y="3028972"/>
            <a:ext cx="4588285" cy="3394847"/>
          </a:xfrm>
          <a:prstGeom prst="rect">
            <a:avLst/>
          </a:prstGeom>
        </p:spPr>
      </p:pic>
      <p:pic>
        <p:nvPicPr>
          <p:cNvPr id="9" name="Picture 8"/>
          <p:cNvPicPr>
            <a:picLocks noChangeAspect="1"/>
          </p:cNvPicPr>
          <p:nvPr/>
        </p:nvPicPr>
        <p:blipFill>
          <a:blip r:embed="rId4"/>
          <a:stretch>
            <a:fillRect/>
          </a:stretch>
        </p:blipFill>
        <p:spPr>
          <a:xfrm>
            <a:off x="7619232" y="1309041"/>
            <a:ext cx="4321277" cy="1584994"/>
          </a:xfrm>
          <a:prstGeom prst="rect">
            <a:avLst/>
          </a:prstGeom>
        </p:spPr>
      </p:pic>
    </p:spTree>
    <p:extLst>
      <p:ext uri="{BB962C8B-B14F-4D97-AF65-F5344CB8AC3E}">
        <p14:creationId xmlns:p14="http://schemas.microsoft.com/office/powerpoint/2010/main" val="1493148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a:bodyPr>
          <a:lstStyle/>
          <a:p>
            <a:pPr algn="ctr"/>
            <a:r>
              <a:rPr lang="en-US" sz="4000" dirty="0" smtClean="0">
                <a:solidFill>
                  <a:srgbClr val="C00000"/>
                </a:solidFill>
              </a:rPr>
              <a:t>Lab 1 – </a:t>
            </a:r>
            <a:r>
              <a:rPr lang="en-US" sz="4000" dirty="0">
                <a:solidFill>
                  <a:srgbClr val="C00000"/>
                </a:solidFill>
              </a:rPr>
              <a:t>Test Equipment &amp; Resistors</a:t>
            </a:r>
          </a:p>
        </p:txBody>
      </p:sp>
      <p:sp>
        <p:nvSpPr>
          <p:cNvPr id="4" name="Footer Placeholder 3"/>
          <p:cNvSpPr>
            <a:spLocks noGrp="1"/>
          </p:cNvSpPr>
          <p:nvPr>
            <p:ph type="ftr" sz="quarter" idx="11"/>
          </p:nvPr>
        </p:nvSpPr>
        <p:spPr>
          <a:xfrm>
            <a:off x="838200" y="6360026"/>
            <a:ext cx="2350168" cy="365125"/>
          </a:xfrm>
        </p:spPr>
        <p:txBody>
          <a:bodyPr/>
          <a:lstStyle/>
          <a:p>
            <a:pPr algn="l"/>
            <a:r>
              <a:rPr lang="en-US" dirty="0" smtClean="0"/>
              <a:t>EECT 101-50C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7</a:t>
            </a:fld>
            <a:endParaRPr lang="en-US"/>
          </a:p>
        </p:txBody>
      </p:sp>
      <p:pic>
        <p:nvPicPr>
          <p:cNvPr id="6" name="Picture 5"/>
          <p:cNvPicPr>
            <a:picLocks noChangeAspect="1"/>
          </p:cNvPicPr>
          <p:nvPr/>
        </p:nvPicPr>
        <p:blipFill>
          <a:blip r:embed="rId2"/>
          <a:stretch>
            <a:fillRect/>
          </a:stretch>
        </p:blipFill>
        <p:spPr>
          <a:xfrm>
            <a:off x="2138930" y="1468504"/>
            <a:ext cx="8059611" cy="4980864"/>
          </a:xfrm>
          <a:prstGeom prst="rect">
            <a:avLst/>
          </a:prstGeom>
        </p:spPr>
      </p:pic>
      <p:sp>
        <p:nvSpPr>
          <p:cNvPr id="7" name="Rectangle 6"/>
          <p:cNvSpPr/>
          <p:nvPr/>
        </p:nvSpPr>
        <p:spPr>
          <a:xfrm>
            <a:off x="5627891" y="1043790"/>
            <a:ext cx="936218" cy="480131"/>
          </a:xfrm>
          <a:prstGeom prst="rect">
            <a:avLst/>
          </a:prstGeom>
        </p:spPr>
        <p:txBody>
          <a:bodyPr wrap="none">
            <a:spAutoFit/>
          </a:bodyPr>
          <a:lstStyle/>
          <a:p>
            <a:pPr lvl="0" algn="ctr">
              <a:lnSpc>
                <a:spcPct val="90000"/>
              </a:lnSpc>
              <a:spcBef>
                <a:spcPts val="1000"/>
              </a:spcBef>
            </a:pPr>
            <a:r>
              <a:rPr lang="en-US" sz="2800" b="1" dirty="0" smtClean="0">
                <a:solidFill>
                  <a:srgbClr val="C00000"/>
                </a:solidFill>
              </a:rPr>
              <a:t>Excel</a:t>
            </a:r>
            <a:endParaRPr lang="en-US" sz="2800" b="1" dirty="0">
              <a:solidFill>
                <a:srgbClr val="C00000"/>
              </a:solidFill>
            </a:endParaRPr>
          </a:p>
        </p:txBody>
      </p:sp>
    </p:spTree>
    <p:extLst>
      <p:ext uri="{BB962C8B-B14F-4D97-AF65-F5344CB8AC3E}">
        <p14:creationId xmlns:p14="http://schemas.microsoft.com/office/powerpoint/2010/main" val="2515037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B050"/>
                </a:solidFill>
              </a:rPr>
              <a:t>Lab 9- Filters</a:t>
            </a:r>
            <a:endParaRPr lang="en-US" dirty="0"/>
          </a:p>
        </p:txBody>
      </p:sp>
      <p:sp>
        <p:nvSpPr>
          <p:cNvPr id="3" name="Content Placeholder 2"/>
          <p:cNvSpPr>
            <a:spLocks noGrp="1"/>
          </p:cNvSpPr>
          <p:nvPr>
            <p:ph idx="1"/>
          </p:nvPr>
        </p:nvSpPr>
        <p:spPr/>
        <p:txBody>
          <a:bodyPr/>
          <a:lstStyle/>
          <a:p>
            <a:pPr marL="0" indent="0" algn="ctr">
              <a:buNone/>
            </a:pPr>
            <a:r>
              <a:rPr lang="en-US" dirty="0" smtClean="0">
                <a:solidFill>
                  <a:schemeClr val="accent6">
                    <a:lumMod val="75000"/>
                  </a:schemeClr>
                </a:solidFill>
              </a:rPr>
              <a:t>Summary</a:t>
            </a:r>
            <a:endParaRPr lang="en-US" dirty="0">
              <a:solidFill>
                <a:schemeClr val="accent6">
                  <a:lumMod val="75000"/>
                </a:schemeClr>
              </a:solidFill>
            </a:endParaRPr>
          </a:p>
          <a:p>
            <a:pPr marL="0" indent="0" algn="ctr">
              <a:buNone/>
            </a:pPr>
            <a:r>
              <a:rPr lang="en-US" dirty="0" smtClean="0">
                <a:solidFill>
                  <a:schemeClr val="accent6">
                    <a:lumMod val="75000"/>
                  </a:schemeClr>
                </a:solidFill>
              </a:rPr>
              <a:t>I learned how to properly hook up an RC circuit, and how to properly hook up all of the wires. </a:t>
            </a:r>
            <a:endParaRPr lang="en-US" dirty="0">
              <a:solidFill>
                <a:schemeClr val="accent6">
                  <a:lumMod val="75000"/>
                </a:schemeClr>
              </a:solidFill>
            </a:endParaRP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70</a:t>
            </a:fld>
            <a:endParaRPr lang="en-US"/>
          </a:p>
        </p:txBody>
      </p:sp>
      <p:pic>
        <p:nvPicPr>
          <p:cNvPr id="6146" name="Picture 2" descr="http://www.clker.com/cliparts/A/j/9/x/W/p/shooting-stars-m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1839" y="3396653"/>
            <a:ext cx="4590161" cy="3142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490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solidFill>
                  <a:schemeClr val="accent6">
                    <a:lumMod val="50000"/>
                  </a:schemeClr>
                </a:solidFill>
              </a:rPr>
              <a:t>Lab 10 - Square Wave to Sine </a:t>
            </a:r>
            <a:r>
              <a:rPr lang="en-US" dirty="0" smtClean="0">
                <a:solidFill>
                  <a:schemeClr val="accent6">
                    <a:lumMod val="50000"/>
                  </a:schemeClr>
                </a:solidFill>
              </a:rPr>
              <a:t>Wave</a:t>
            </a:r>
            <a:endParaRPr lang="en-US" dirty="0"/>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71</a:t>
            </a:fld>
            <a:endParaRPr lang="en-US"/>
          </a:p>
        </p:txBody>
      </p:sp>
      <p:pic>
        <p:nvPicPr>
          <p:cNvPr id="6" name="Picture 5"/>
          <p:cNvPicPr>
            <a:picLocks noChangeAspect="1"/>
          </p:cNvPicPr>
          <p:nvPr/>
        </p:nvPicPr>
        <p:blipFill>
          <a:blip r:embed="rId2"/>
          <a:stretch>
            <a:fillRect/>
          </a:stretch>
        </p:blipFill>
        <p:spPr>
          <a:xfrm>
            <a:off x="1524000" y="2697629"/>
            <a:ext cx="3588258" cy="3959457"/>
          </a:xfrm>
          <a:prstGeom prst="rect">
            <a:avLst/>
          </a:prstGeom>
        </p:spPr>
      </p:pic>
      <p:pic>
        <p:nvPicPr>
          <p:cNvPr id="23554" name="Picture 2" descr="https://encrypted-tbn1.gstatic.com/images?q=tbn:ANd9GcRxut-PHhN16NtXrSB9lo6EF8VkiTRzJwV1U9qnF0lpRNG4W2FC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0568" y="173736"/>
            <a:ext cx="2000292" cy="1734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499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7030A0"/>
                </a:solidFill>
              </a:rPr>
              <a:t> </a:t>
            </a:r>
            <a:r>
              <a:rPr lang="en-US" dirty="0">
                <a:solidFill>
                  <a:schemeClr val="accent6">
                    <a:lumMod val="50000"/>
                  </a:schemeClr>
                </a:solidFill>
              </a:rPr>
              <a:t>Lab 10 - Square Wave to Sine Wave</a:t>
            </a:r>
          </a:p>
        </p:txBody>
      </p:sp>
      <p:sp>
        <p:nvSpPr>
          <p:cNvPr id="3" name="Content Placeholder 2"/>
          <p:cNvSpPr>
            <a:spLocks noGrp="1"/>
          </p:cNvSpPr>
          <p:nvPr>
            <p:ph idx="1"/>
          </p:nvPr>
        </p:nvSpPr>
        <p:spPr/>
        <p:txBody>
          <a:bodyPr>
            <a:normAutofit fontScale="92500" lnSpcReduction="20000"/>
          </a:bodyPr>
          <a:lstStyle/>
          <a:p>
            <a:r>
              <a:rPr lang="en-US" dirty="0">
                <a:solidFill>
                  <a:schemeClr val="accent6">
                    <a:lumMod val="50000"/>
                  </a:schemeClr>
                </a:solidFill>
              </a:rPr>
              <a:t>Objective</a:t>
            </a:r>
          </a:p>
          <a:p>
            <a:r>
              <a:rPr lang="en-US" dirty="0">
                <a:solidFill>
                  <a:schemeClr val="accent6">
                    <a:lumMod val="50000"/>
                  </a:schemeClr>
                </a:solidFill>
              </a:rPr>
              <a:t>1. Research a way to convert a square wave to a sine wave using only resistors and capacitors (R and C), then build and demonstrate in the lab.</a:t>
            </a:r>
          </a:p>
          <a:p>
            <a:endParaRPr lang="en-US" dirty="0">
              <a:solidFill>
                <a:schemeClr val="accent6">
                  <a:lumMod val="50000"/>
                </a:schemeClr>
              </a:solidFill>
            </a:endParaRPr>
          </a:p>
          <a:p>
            <a:r>
              <a:rPr lang="en-US" dirty="0">
                <a:solidFill>
                  <a:schemeClr val="accent6">
                    <a:lumMod val="50000"/>
                  </a:schemeClr>
                </a:solidFill>
              </a:rPr>
              <a:t>2.To get an output signal that looks close in shape to a sine wave with at least a 500mVp-p amplitude.</a:t>
            </a:r>
          </a:p>
          <a:p>
            <a:endParaRPr lang="en-US" dirty="0">
              <a:solidFill>
                <a:schemeClr val="accent6">
                  <a:lumMod val="50000"/>
                </a:schemeClr>
              </a:solidFill>
            </a:endParaRPr>
          </a:p>
          <a:p>
            <a:r>
              <a:rPr lang="en-US" dirty="0">
                <a:solidFill>
                  <a:schemeClr val="accent6">
                    <a:lumMod val="50000"/>
                  </a:schemeClr>
                </a:solidFill>
              </a:rPr>
              <a:t>Equipment used</a:t>
            </a:r>
          </a:p>
          <a:p>
            <a:r>
              <a:rPr lang="en-US" dirty="0">
                <a:solidFill>
                  <a:schemeClr val="accent6">
                    <a:lumMod val="50000"/>
                  </a:schemeClr>
                </a:solidFill>
              </a:rPr>
              <a:t>Oscilloscope: (TDS-220 SN:B083238)</a:t>
            </a:r>
          </a:p>
          <a:p>
            <a:r>
              <a:rPr lang="en-US" dirty="0">
                <a:solidFill>
                  <a:schemeClr val="accent6">
                    <a:lumMod val="50000"/>
                  </a:schemeClr>
                </a:solidFill>
              </a:rPr>
              <a:t>Function Generator: (GFG-8210 SN:C705255)</a:t>
            </a:r>
          </a:p>
          <a:p>
            <a:r>
              <a:rPr lang="en-US" dirty="0">
                <a:solidFill>
                  <a:schemeClr val="accent6">
                    <a:lumMod val="50000"/>
                  </a:schemeClr>
                </a:solidFill>
              </a:rPr>
              <a:t>DC Power Supply: (HY1802D SN:022510041)</a:t>
            </a: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72</a:t>
            </a:fld>
            <a:endParaRPr lang="en-US"/>
          </a:p>
        </p:txBody>
      </p:sp>
    </p:spTree>
    <p:extLst>
      <p:ext uri="{BB962C8B-B14F-4D97-AF65-F5344CB8AC3E}">
        <p14:creationId xmlns:p14="http://schemas.microsoft.com/office/powerpoint/2010/main" val="2769262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99898"/>
            <a:ext cx="10515600" cy="1325563"/>
          </a:xfrm>
        </p:spPr>
        <p:txBody>
          <a:bodyPr/>
          <a:lstStyle/>
          <a:p>
            <a:pPr algn="ctr"/>
            <a:r>
              <a:rPr lang="en-US" dirty="0">
                <a:solidFill>
                  <a:srgbClr val="7030A0"/>
                </a:solidFill>
              </a:rPr>
              <a:t> </a:t>
            </a:r>
            <a:r>
              <a:rPr lang="en-US" dirty="0">
                <a:solidFill>
                  <a:schemeClr val="accent6">
                    <a:lumMod val="50000"/>
                  </a:schemeClr>
                </a:solidFill>
              </a:rPr>
              <a:t>Lab 10 - Square Wave to Sine Wave</a:t>
            </a:r>
          </a:p>
        </p:txBody>
      </p:sp>
      <p:sp>
        <p:nvSpPr>
          <p:cNvPr id="3" name="Content Placeholder 2"/>
          <p:cNvSpPr>
            <a:spLocks noGrp="1"/>
          </p:cNvSpPr>
          <p:nvPr>
            <p:ph idx="1"/>
          </p:nvPr>
        </p:nvSpPr>
        <p:spPr/>
        <p:txBody>
          <a:bodyPr/>
          <a:lstStyle/>
          <a:p>
            <a:pPr marL="0" lvl="0" indent="0">
              <a:buNone/>
            </a:pPr>
            <a:r>
              <a:rPr lang="en-US" dirty="0">
                <a:solidFill>
                  <a:schemeClr val="accent6">
                    <a:lumMod val="50000"/>
                  </a:schemeClr>
                </a:solidFill>
              </a:rPr>
              <a:t>Research and Information</a:t>
            </a:r>
          </a:p>
          <a:p>
            <a:r>
              <a:rPr lang="en-US" i="1" dirty="0" smtClean="0"/>
              <a:t>http</a:t>
            </a:r>
            <a:r>
              <a:rPr lang="en-US" i="1" dirty="0"/>
              <a:t>://</a:t>
            </a:r>
            <a:r>
              <a:rPr lang="en-US" i="1" dirty="0" smtClean="0"/>
              <a:t>www.ti.com/lit/an/sbfa003/sbfa003.pdf </a:t>
            </a:r>
            <a:r>
              <a:rPr lang="en-US" dirty="0" smtClean="0">
                <a:solidFill>
                  <a:schemeClr val="accent6">
                    <a:lumMod val="50000"/>
                  </a:schemeClr>
                </a:solidFill>
              </a:rPr>
              <a:t>(Square to Sine)</a:t>
            </a:r>
          </a:p>
          <a:p>
            <a:r>
              <a:rPr lang="en-US" i="1" dirty="0"/>
              <a:t>http://www.instructables.com/answers/turn-a-square-wave-froma-555-into-a-sine-wave/ </a:t>
            </a:r>
            <a:r>
              <a:rPr lang="en-US" dirty="0" smtClean="0">
                <a:solidFill>
                  <a:schemeClr val="accent6">
                    <a:lumMod val="50000"/>
                  </a:schemeClr>
                </a:solidFill>
              </a:rPr>
              <a:t>(Instructorless)</a:t>
            </a:r>
          </a:p>
          <a:p>
            <a:r>
              <a:rPr lang="en-US" i="1" dirty="0"/>
              <a:t>http://forum.allaboutcircuits.com/threads/square-wave-to-sine-wave-conversion.32396</a:t>
            </a:r>
            <a:r>
              <a:rPr lang="en-US" i="1" dirty="0" smtClean="0"/>
              <a:t>/ </a:t>
            </a:r>
            <a:r>
              <a:rPr lang="en-US" dirty="0" smtClean="0">
                <a:solidFill>
                  <a:schemeClr val="accent6">
                    <a:lumMod val="50000"/>
                  </a:schemeClr>
                </a:solidFill>
              </a:rPr>
              <a:t>(All about circuits)</a:t>
            </a:r>
            <a:endParaRPr lang="en-US" dirty="0">
              <a:solidFill>
                <a:schemeClr val="accent6">
                  <a:lumMod val="50000"/>
                </a:schemeClr>
              </a:solidFill>
            </a:endParaRP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73</a:t>
            </a:fld>
            <a:endParaRPr lang="en-US"/>
          </a:p>
        </p:txBody>
      </p:sp>
    </p:spTree>
    <p:extLst>
      <p:ext uri="{BB962C8B-B14F-4D97-AF65-F5344CB8AC3E}">
        <p14:creationId xmlns:p14="http://schemas.microsoft.com/office/powerpoint/2010/main" val="3673907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6">
                    <a:lumMod val="50000"/>
                  </a:schemeClr>
                </a:solidFill>
              </a:rPr>
              <a:t>Lab 10 - Square Wave to Sine Wave</a:t>
            </a:r>
          </a:p>
        </p:txBody>
      </p:sp>
      <p:sp>
        <p:nvSpPr>
          <p:cNvPr id="3" name="Content Placeholder 2"/>
          <p:cNvSpPr>
            <a:spLocks noGrp="1"/>
          </p:cNvSpPr>
          <p:nvPr>
            <p:ph idx="1"/>
          </p:nvPr>
        </p:nvSpPr>
        <p:spPr/>
        <p:txBody>
          <a:bodyPr/>
          <a:lstStyle/>
          <a:p>
            <a:pPr marL="0" indent="0" algn="ctr">
              <a:buNone/>
            </a:pPr>
            <a:r>
              <a:rPr lang="en-US" dirty="0" smtClean="0">
                <a:solidFill>
                  <a:schemeClr val="accent6">
                    <a:lumMod val="50000"/>
                  </a:schemeClr>
                </a:solidFill>
              </a:rPr>
              <a:t>Procedure</a:t>
            </a:r>
          </a:p>
          <a:p>
            <a:pPr marL="514350" indent="-514350">
              <a:buAutoNum type="arabicPeriod"/>
            </a:pPr>
            <a:r>
              <a:rPr lang="en-US" dirty="0">
                <a:solidFill>
                  <a:schemeClr val="accent6">
                    <a:lumMod val="50000"/>
                  </a:schemeClr>
                </a:solidFill>
              </a:rPr>
              <a:t> Use a function generator for the input and set it for a square wave at 100 Hz and 5V amplitude with a 50% duty cycle. </a:t>
            </a:r>
            <a:endParaRPr lang="en-US" dirty="0" smtClean="0">
              <a:solidFill>
                <a:schemeClr val="accent6">
                  <a:lumMod val="50000"/>
                </a:schemeClr>
              </a:solidFill>
            </a:endParaRPr>
          </a:p>
          <a:p>
            <a:pPr marL="514350" indent="-514350">
              <a:buAutoNum type="arabicPeriod"/>
            </a:pPr>
            <a:r>
              <a:rPr lang="en-US" dirty="0">
                <a:solidFill>
                  <a:schemeClr val="accent6">
                    <a:lumMod val="50000"/>
                  </a:schemeClr>
                </a:solidFill>
              </a:rPr>
              <a:t> Use an oscilloscope to display the input square wave on Channel 1 and the output sine wave on Channel 2</a:t>
            </a:r>
            <a:r>
              <a:rPr lang="en-US" dirty="0" smtClean="0">
                <a:solidFill>
                  <a:schemeClr val="accent6">
                    <a:lumMod val="50000"/>
                  </a:schemeClr>
                </a:solidFill>
              </a:rPr>
              <a:t>.</a:t>
            </a:r>
          </a:p>
          <a:p>
            <a:pPr marL="514350" indent="-514350">
              <a:buAutoNum type="arabicPeriod"/>
            </a:pPr>
            <a:r>
              <a:rPr lang="en-US" dirty="0">
                <a:solidFill>
                  <a:schemeClr val="accent6">
                    <a:lumMod val="50000"/>
                  </a:schemeClr>
                </a:solidFill>
              </a:rPr>
              <a:t>The square wave should show little or no degradation when displayed on the scope, i.e. no curving or rounding on the top or </a:t>
            </a:r>
            <a:r>
              <a:rPr lang="en-US" dirty="0" smtClean="0">
                <a:solidFill>
                  <a:schemeClr val="accent6">
                    <a:lumMod val="50000"/>
                  </a:schemeClr>
                </a:solidFill>
              </a:rPr>
              <a:t>bottom.</a:t>
            </a:r>
            <a:endParaRPr lang="en-US" dirty="0">
              <a:solidFill>
                <a:schemeClr val="accent6">
                  <a:lumMod val="50000"/>
                </a:schemeClr>
              </a:solidFill>
            </a:endParaRP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74</a:t>
            </a:fld>
            <a:endParaRPr lang="en-US"/>
          </a:p>
        </p:txBody>
      </p:sp>
    </p:spTree>
    <p:extLst>
      <p:ext uri="{BB962C8B-B14F-4D97-AF65-F5344CB8AC3E}">
        <p14:creationId xmlns:p14="http://schemas.microsoft.com/office/powerpoint/2010/main" val="2959691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7030A0"/>
                </a:solidFill>
              </a:rPr>
              <a:t> </a:t>
            </a:r>
            <a:r>
              <a:rPr lang="en-US" dirty="0">
                <a:solidFill>
                  <a:schemeClr val="accent6">
                    <a:lumMod val="50000"/>
                  </a:schemeClr>
                </a:solidFill>
              </a:rPr>
              <a:t>Lab 10 - Square Wave to Sine Wave</a:t>
            </a:r>
          </a:p>
        </p:txBody>
      </p:sp>
      <p:sp>
        <p:nvSpPr>
          <p:cNvPr id="3" name="Content Placeholder 2"/>
          <p:cNvSpPr>
            <a:spLocks noGrp="1"/>
          </p:cNvSpPr>
          <p:nvPr>
            <p:ph idx="1"/>
          </p:nvPr>
        </p:nvSpPr>
        <p:spPr/>
        <p:txBody>
          <a:bodyPr/>
          <a:lstStyle/>
          <a:p>
            <a:pPr marL="0" indent="0" algn="ctr">
              <a:buNone/>
            </a:pPr>
            <a:r>
              <a:rPr lang="en-US" dirty="0" smtClean="0">
                <a:solidFill>
                  <a:schemeClr val="accent6">
                    <a:lumMod val="50000"/>
                  </a:schemeClr>
                </a:solidFill>
              </a:rPr>
              <a:t>Pictures</a:t>
            </a:r>
            <a:endParaRPr lang="en-US" dirty="0">
              <a:solidFill>
                <a:schemeClr val="accent6">
                  <a:lumMod val="50000"/>
                </a:schemeClr>
              </a:solidFill>
            </a:endParaRP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75</a:t>
            </a:fld>
            <a:endParaRPr lang="en-US"/>
          </a:p>
        </p:txBody>
      </p:sp>
      <p:pic>
        <p:nvPicPr>
          <p:cNvPr id="6" name="Picture 5"/>
          <p:cNvPicPr>
            <a:picLocks noChangeAspect="1"/>
          </p:cNvPicPr>
          <p:nvPr/>
        </p:nvPicPr>
        <p:blipFill>
          <a:blip r:embed="rId2"/>
          <a:stretch>
            <a:fillRect/>
          </a:stretch>
        </p:blipFill>
        <p:spPr>
          <a:xfrm rot="10800000">
            <a:off x="530944" y="2313601"/>
            <a:ext cx="4489655" cy="3432837"/>
          </a:xfrm>
          <a:prstGeom prst="rect">
            <a:avLst/>
          </a:prstGeom>
        </p:spPr>
      </p:pic>
      <p:pic>
        <p:nvPicPr>
          <p:cNvPr id="7" name="Picture 6"/>
          <p:cNvPicPr>
            <a:picLocks noChangeAspect="1"/>
          </p:cNvPicPr>
          <p:nvPr/>
        </p:nvPicPr>
        <p:blipFill>
          <a:blip r:embed="rId3"/>
          <a:stretch>
            <a:fillRect/>
          </a:stretch>
        </p:blipFill>
        <p:spPr>
          <a:xfrm rot="10800000">
            <a:off x="7497497" y="1499624"/>
            <a:ext cx="4488023" cy="1716856"/>
          </a:xfrm>
          <a:prstGeom prst="rect">
            <a:avLst/>
          </a:prstGeom>
        </p:spPr>
      </p:pic>
      <p:pic>
        <p:nvPicPr>
          <p:cNvPr id="8" name="Picture 7"/>
          <p:cNvPicPr>
            <a:picLocks noChangeAspect="1"/>
          </p:cNvPicPr>
          <p:nvPr/>
        </p:nvPicPr>
        <p:blipFill>
          <a:blip r:embed="rId4"/>
          <a:stretch>
            <a:fillRect/>
          </a:stretch>
        </p:blipFill>
        <p:spPr>
          <a:xfrm rot="10800000">
            <a:off x="5532492" y="3351417"/>
            <a:ext cx="3530392" cy="2619482"/>
          </a:xfrm>
          <a:prstGeom prst="rect">
            <a:avLst/>
          </a:prstGeom>
        </p:spPr>
      </p:pic>
    </p:spTree>
    <p:extLst>
      <p:ext uri="{BB962C8B-B14F-4D97-AF65-F5344CB8AC3E}">
        <p14:creationId xmlns:p14="http://schemas.microsoft.com/office/powerpoint/2010/main" val="322058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70AD47">
                    <a:lumMod val="50000"/>
                  </a:srgbClr>
                </a:solidFill>
              </a:rPr>
              <a:t>Lab 10 - Square Wave to Sine Wave</a:t>
            </a:r>
            <a:endParaRPr lang="en-US" dirty="0">
              <a:solidFill>
                <a:schemeClr val="accent6">
                  <a:lumMod val="50000"/>
                </a:schemeClr>
              </a:solidFill>
            </a:endParaRPr>
          </a:p>
        </p:txBody>
      </p:sp>
      <p:sp>
        <p:nvSpPr>
          <p:cNvPr id="3" name="Content Placeholder 2"/>
          <p:cNvSpPr>
            <a:spLocks noGrp="1"/>
          </p:cNvSpPr>
          <p:nvPr>
            <p:ph idx="1"/>
          </p:nvPr>
        </p:nvSpPr>
        <p:spPr/>
        <p:txBody>
          <a:bodyPr/>
          <a:lstStyle/>
          <a:p>
            <a:pPr marL="0" indent="0" algn="ctr">
              <a:buNone/>
            </a:pPr>
            <a:r>
              <a:rPr lang="en-US" dirty="0" smtClean="0">
                <a:solidFill>
                  <a:schemeClr val="accent6">
                    <a:lumMod val="50000"/>
                  </a:schemeClr>
                </a:solidFill>
              </a:rPr>
              <a:t>Summary</a:t>
            </a:r>
          </a:p>
          <a:p>
            <a:pPr marL="0" indent="0" algn="ctr">
              <a:buNone/>
            </a:pPr>
            <a:r>
              <a:rPr lang="en-US" dirty="0" smtClean="0">
                <a:solidFill>
                  <a:schemeClr val="accent6">
                    <a:lumMod val="50000"/>
                  </a:schemeClr>
                </a:solidFill>
              </a:rPr>
              <a:t>I learned how to change a square wav into a sign wave with the aid of capacitors. Not an easy task, especially looking for help online, however the circuit was success. </a:t>
            </a:r>
            <a:endParaRPr lang="en-US" dirty="0">
              <a:solidFill>
                <a:schemeClr val="accent6">
                  <a:lumMod val="50000"/>
                </a:schemeClr>
              </a:solidFill>
            </a:endParaRP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76</a:t>
            </a:fld>
            <a:endParaRPr lang="en-US"/>
          </a:p>
        </p:txBody>
      </p:sp>
      <p:pic>
        <p:nvPicPr>
          <p:cNvPr id="17410" name="Picture 2" descr="http://pre10.deviantart.net/9471/th/pre/i/2015/112/8/6/star_trek_into_darkness___ufp_logo_redesign_1_0_by_cbunye-d5za1d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6388" y="3709369"/>
            <a:ext cx="3338100" cy="2602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3825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3884757"/>
          </a:xfrm>
        </p:spPr>
        <p:txBody>
          <a:bodyPr/>
          <a:lstStyle/>
          <a:p>
            <a:pPr algn="ctr"/>
            <a:r>
              <a:rPr lang="en-US" dirty="0">
                <a:solidFill>
                  <a:srgbClr val="FFC000"/>
                </a:solidFill>
              </a:rPr>
              <a:t>Lab 11 – Troubleshoot Home Electronics</a:t>
            </a: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77</a:t>
            </a:fld>
            <a:endParaRPr lang="en-US"/>
          </a:p>
        </p:txBody>
      </p:sp>
      <p:pic>
        <p:nvPicPr>
          <p:cNvPr id="3" name="Picture 2"/>
          <p:cNvPicPr>
            <a:picLocks noChangeAspect="1"/>
          </p:cNvPicPr>
          <p:nvPr/>
        </p:nvPicPr>
        <p:blipFill>
          <a:blip r:embed="rId2"/>
          <a:stretch>
            <a:fillRect/>
          </a:stretch>
        </p:blipFill>
        <p:spPr>
          <a:xfrm>
            <a:off x="1868424" y="2691482"/>
            <a:ext cx="2474976" cy="3664868"/>
          </a:xfrm>
          <a:prstGeom prst="rect">
            <a:avLst/>
          </a:prstGeom>
        </p:spPr>
      </p:pic>
      <p:pic>
        <p:nvPicPr>
          <p:cNvPr id="24578" name="Picture 2" descr="http://img03.deviantart.net/3702/i/2014/094/a/c/star_trek_enterprise_ncc_1701_hd_mudds_women_by_ent2pri9se-d7d182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5392" y="207669"/>
            <a:ext cx="5315712" cy="1697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611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polyvore.com/cgi/img-thing?.out=jpg&amp;size=l&amp;tid=96153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7204" y="2303716"/>
            <a:ext cx="4235196" cy="423519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gn="ctr"/>
            <a:r>
              <a:rPr lang="en-US" dirty="0">
                <a:solidFill>
                  <a:srgbClr val="FFC000"/>
                </a:solidFill>
              </a:rPr>
              <a:t>Lab 11 – Troubleshoot Home </a:t>
            </a:r>
            <a:r>
              <a:rPr lang="en-US" dirty="0" smtClean="0">
                <a:solidFill>
                  <a:srgbClr val="FFC000"/>
                </a:solidFill>
              </a:rPr>
              <a:t>Electronics</a:t>
            </a:r>
            <a:endParaRPr lang="en-US" dirty="0">
              <a:solidFill>
                <a:srgbClr val="7030A0"/>
              </a:solidFill>
            </a:endParaRPr>
          </a:p>
        </p:txBody>
      </p:sp>
      <p:sp>
        <p:nvSpPr>
          <p:cNvPr id="3" name="Content Placeholder 2"/>
          <p:cNvSpPr>
            <a:spLocks noGrp="1"/>
          </p:cNvSpPr>
          <p:nvPr>
            <p:ph idx="1"/>
          </p:nvPr>
        </p:nvSpPr>
        <p:spPr/>
        <p:txBody>
          <a:bodyPr>
            <a:normAutofit/>
          </a:bodyPr>
          <a:lstStyle/>
          <a:p>
            <a:pPr marL="0" indent="0">
              <a:buNone/>
            </a:pPr>
            <a:r>
              <a:rPr lang="en-US" dirty="0" smtClean="0">
                <a:solidFill>
                  <a:srgbClr val="FFC000"/>
                </a:solidFill>
              </a:rPr>
              <a:t>Objective</a:t>
            </a:r>
          </a:p>
          <a:p>
            <a:pPr marL="0" indent="0">
              <a:buNone/>
            </a:pPr>
            <a:r>
              <a:rPr lang="en-US" dirty="0" smtClean="0">
                <a:solidFill>
                  <a:srgbClr val="FFC000"/>
                </a:solidFill>
              </a:rPr>
              <a:t>- Breadboard </a:t>
            </a:r>
            <a:r>
              <a:rPr lang="en-US" dirty="0">
                <a:solidFill>
                  <a:srgbClr val="FFC000"/>
                </a:solidFill>
              </a:rPr>
              <a:t>a test circuit to test one chip at a time using 74LS series TTL chips from parts </a:t>
            </a:r>
            <a:r>
              <a:rPr lang="en-US" dirty="0" smtClean="0">
                <a:solidFill>
                  <a:srgbClr val="FFC000"/>
                </a:solidFill>
              </a:rPr>
              <a:t>bin.</a:t>
            </a:r>
            <a:endParaRPr lang="en-US" dirty="0">
              <a:solidFill>
                <a:srgbClr val="FFC000"/>
              </a:solidFill>
            </a:endParaRPr>
          </a:p>
          <a:p>
            <a:pPr marL="0" indent="0">
              <a:buNone/>
            </a:pPr>
            <a:endParaRPr lang="en-US" dirty="0" smtClean="0">
              <a:solidFill>
                <a:srgbClr val="FFC000"/>
              </a:solidFill>
            </a:endParaRPr>
          </a:p>
          <a:p>
            <a:pPr marL="0" indent="0">
              <a:buNone/>
            </a:pPr>
            <a:r>
              <a:rPr lang="en-US" dirty="0" smtClean="0">
                <a:solidFill>
                  <a:srgbClr val="FFC000"/>
                </a:solidFill>
              </a:rPr>
              <a:t>- Troubleshoot </a:t>
            </a:r>
            <a:r>
              <a:rPr lang="en-US" dirty="0">
                <a:solidFill>
                  <a:srgbClr val="FFC000"/>
                </a:solidFill>
              </a:rPr>
              <a:t>and fix home </a:t>
            </a:r>
            <a:r>
              <a:rPr lang="en-US" dirty="0" smtClean="0">
                <a:solidFill>
                  <a:srgbClr val="FFC000"/>
                </a:solidFill>
              </a:rPr>
              <a:t>electronics.</a:t>
            </a:r>
          </a:p>
          <a:p>
            <a:pPr marL="0" indent="0">
              <a:buNone/>
            </a:pPr>
            <a:endParaRPr lang="en-US" dirty="0" smtClean="0">
              <a:solidFill>
                <a:srgbClr val="FFC000"/>
              </a:solidFill>
            </a:endParaRPr>
          </a:p>
          <a:p>
            <a:pPr marL="0" indent="0">
              <a:buNone/>
            </a:pPr>
            <a:r>
              <a:rPr lang="en-US" dirty="0" smtClean="0">
                <a:solidFill>
                  <a:srgbClr val="FFC000"/>
                </a:solidFill>
              </a:rPr>
              <a:t>Equipment used</a:t>
            </a:r>
          </a:p>
          <a:p>
            <a:pPr marL="0" indent="0">
              <a:buNone/>
            </a:pPr>
            <a:r>
              <a:rPr lang="en-US" dirty="0" smtClean="0">
                <a:solidFill>
                  <a:srgbClr val="FFC000"/>
                </a:solidFill>
              </a:rPr>
              <a:t>Digital Multimeter: (GDM-8245 SN: CL860260)</a:t>
            </a:r>
            <a:endParaRPr lang="en-US" dirty="0">
              <a:solidFill>
                <a:srgbClr val="FFC000"/>
              </a:solidFill>
            </a:endParaRPr>
          </a:p>
          <a:p>
            <a:endParaRPr lang="en-US" dirty="0"/>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78</a:t>
            </a:fld>
            <a:endParaRPr lang="en-US"/>
          </a:p>
        </p:txBody>
      </p:sp>
    </p:spTree>
    <p:extLst>
      <p:ext uri="{BB962C8B-B14F-4D97-AF65-F5344CB8AC3E}">
        <p14:creationId xmlns:p14="http://schemas.microsoft.com/office/powerpoint/2010/main" val="408655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C000"/>
                </a:solidFill>
              </a:rPr>
              <a:t>Lab 11 – Troubleshoot Home Electronics</a:t>
            </a:r>
          </a:p>
        </p:txBody>
      </p:sp>
      <p:sp>
        <p:nvSpPr>
          <p:cNvPr id="3" name="Content Placeholder 2"/>
          <p:cNvSpPr>
            <a:spLocks noGrp="1"/>
          </p:cNvSpPr>
          <p:nvPr>
            <p:ph idx="1"/>
          </p:nvPr>
        </p:nvSpPr>
        <p:spPr/>
        <p:txBody>
          <a:bodyPr/>
          <a:lstStyle/>
          <a:p>
            <a:pPr marL="0" lvl="0" indent="0">
              <a:buNone/>
            </a:pPr>
            <a:r>
              <a:rPr lang="en-US" dirty="0">
                <a:solidFill>
                  <a:srgbClr val="FFC000"/>
                </a:solidFill>
              </a:rPr>
              <a:t>Research and </a:t>
            </a:r>
            <a:r>
              <a:rPr lang="en-US" dirty="0" smtClean="0">
                <a:solidFill>
                  <a:srgbClr val="FFC000"/>
                </a:solidFill>
              </a:rPr>
              <a:t>Information</a:t>
            </a:r>
          </a:p>
          <a:p>
            <a:pPr marL="0" lvl="0" indent="0">
              <a:buNone/>
            </a:pPr>
            <a:r>
              <a:rPr lang="en-US" dirty="0"/>
              <a:t>https://</a:t>
            </a:r>
            <a:r>
              <a:rPr lang="en-US" dirty="0" smtClean="0"/>
              <a:t>www.facstaff.bucknell.edu/mastascu/eLessonsHTML/Labs/Logic/LabLogic1A.html </a:t>
            </a:r>
            <a:r>
              <a:rPr lang="en-US" dirty="0" smtClean="0">
                <a:solidFill>
                  <a:srgbClr val="FFC000"/>
                </a:solidFill>
              </a:rPr>
              <a:t>(Logic Lab) </a:t>
            </a:r>
          </a:p>
          <a:p>
            <a:pPr marL="0" lvl="0" indent="0" algn="ctr">
              <a:buNone/>
            </a:pPr>
            <a:endParaRPr lang="en-US" dirty="0" smtClean="0">
              <a:solidFill>
                <a:srgbClr val="FF0000"/>
              </a:solidFill>
            </a:endParaRPr>
          </a:p>
          <a:p>
            <a:pPr marL="0" lvl="0" indent="0">
              <a:buNone/>
            </a:pPr>
            <a:r>
              <a:rPr lang="en-US" dirty="0"/>
              <a:t>http://www.instructables.com/id/FAN-repair/ </a:t>
            </a:r>
            <a:r>
              <a:rPr lang="en-US" dirty="0" smtClean="0">
                <a:solidFill>
                  <a:srgbClr val="FFC000"/>
                </a:solidFill>
              </a:rPr>
              <a:t>(Fan Repair)</a:t>
            </a: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79</a:t>
            </a:fld>
            <a:endParaRPr lang="en-US"/>
          </a:p>
        </p:txBody>
      </p:sp>
    </p:spTree>
    <p:extLst>
      <p:ext uri="{BB962C8B-B14F-4D97-AF65-F5344CB8AC3E}">
        <p14:creationId xmlns:p14="http://schemas.microsoft.com/office/powerpoint/2010/main" val="4049665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19432" y="673100"/>
            <a:ext cx="4248150" cy="6048375"/>
          </a:xfrm>
          <a:prstGeom prst="rect">
            <a:avLst/>
          </a:prstGeom>
        </p:spPr>
      </p:pic>
      <p:sp>
        <p:nvSpPr>
          <p:cNvPr id="2" name="Title 1"/>
          <p:cNvSpPr>
            <a:spLocks noGrp="1"/>
          </p:cNvSpPr>
          <p:nvPr>
            <p:ph type="title"/>
          </p:nvPr>
        </p:nvSpPr>
        <p:spPr>
          <a:xfrm>
            <a:off x="838200" y="365126"/>
            <a:ext cx="10515600" cy="918730"/>
          </a:xfrm>
        </p:spPr>
        <p:txBody>
          <a:bodyPr>
            <a:normAutofit/>
          </a:bodyPr>
          <a:lstStyle/>
          <a:p>
            <a:pPr algn="ctr"/>
            <a:r>
              <a:rPr lang="en-US" sz="4000" dirty="0" smtClean="0">
                <a:solidFill>
                  <a:srgbClr val="C00000"/>
                </a:solidFill>
              </a:rPr>
              <a:t>Lab 1 – </a:t>
            </a:r>
            <a:r>
              <a:rPr lang="en-US" sz="4000" dirty="0">
                <a:solidFill>
                  <a:srgbClr val="C00000"/>
                </a:solidFill>
              </a:rPr>
              <a:t>Test Equipment &amp; </a:t>
            </a:r>
            <a:r>
              <a:rPr lang="en-US" sz="4000" dirty="0" smtClean="0">
                <a:solidFill>
                  <a:srgbClr val="C00000"/>
                </a:solidFill>
              </a:rPr>
              <a:t>Resistors</a:t>
            </a:r>
            <a:endParaRPr lang="en-US" sz="4000" dirty="0">
              <a:solidFill>
                <a:srgbClr val="C00000"/>
              </a:solidFill>
            </a:endParaRPr>
          </a:p>
        </p:txBody>
      </p:sp>
      <p:sp>
        <p:nvSpPr>
          <p:cNvPr id="4" name="Footer Placeholder 3"/>
          <p:cNvSpPr>
            <a:spLocks noGrp="1"/>
          </p:cNvSpPr>
          <p:nvPr>
            <p:ph type="ftr" sz="quarter" idx="11"/>
          </p:nvPr>
        </p:nvSpPr>
        <p:spPr>
          <a:xfrm>
            <a:off x="838200" y="6360026"/>
            <a:ext cx="2350168" cy="365125"/>
          </a:xfrm>
        </p:spPr>
        <p:txBody>
          <a:bodyPr/>
          <a:lstStyle/>
          <a:p>
            <a:pPr algn="l"/>
            <a:r>
              <a:rPr lang="en-US" dirty="0" smtClean="0"/>
              <a:t>EECT 101-50C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8</a:t>
            </a:fld>
            <a:endParaRPr lang="en-US"/>
          </a:p>
        </p:txBody>
      </p:sp>
      <p:sp>
        <p:nvSpPr>
          <p:cNvPr id="6" name="Content Placeholder 2"/>
          <p:cNvSpPr>
            <a:spLocks noGrp="1"/>
          </p:cNvSpPr>
          <p:nvPr>
            <p:ph idx="1"/>
          </p:nvPr>
        </p:nvSpPr>
        <p:spPr>
          <a:xfrm>
            <a:off x="838200" y="1376218"/>
            <a:ext cx="10515600" cy="4800745"/>
          </a:xfrm>
        </p:spPr>
        <p:txBody>
          <a:bodyPr/>
          <a:lstStyle/>
          <a:p>
            <a:pPr marL="457200" lvl="1" indent="0" algn="ctr">
              <a:buNone/>
            </a:pPr>
            <a:r>
              <a:rPr lang="en-US" b="1" dirty="0" smtClean="0">
                <a:solidFill>
                  <a:srgbClr val="C00000"/>
                </a:solidFill>
              </a:rPr>
              <a:t>Pictures</a:t>
            </a:r>
          </a:p>
          <a:p>
            <a:pPr marL="457200" lvl="1" indent="0">
              <a:buNone/>
            </a:pPr>
            <a:endParaRPr lang="en-US" dirty="0"/>
          </a:p>
          <a:p>
            <a:pPr marL="457200" lvl="1" indent="0">
              <a:buNone/>
            </a:pPr>
            <a:endParaRPr lang="en-US" dirty="0"/>
          </a:p>
        </p:txBody>
      </p:sp>
      <p:pic>
        <p:nvPicPr>
          <p:cNvPr id="8" name="Picture 7"/>
          <p:cNvPicPr>
            <a:picLocks noChangeAspect="1"/>
          </p:cNvPicPr>
          <p:nvPr/>
        </p:nvPicPr>
        <p:blipFill>
          <a:blip r:embed="rId3"/>
          <a:stretch>
            <a:fillRect/>
          </a:stretch>
        </p:blipFill>
        <p:spPr>
          <a:xfrm rot="5400000">
            <a:off x="6515100" y="962024"/>
            <a:ext cx="3933825" cy="5743575"/>
          </a:xfrm>
          <a:prstGeom prst="rect">
            <a:avLst/>
          </a:prstGeom>
        </p:spPr>
      </p:pic>
      <p:sp>
        <p:nvSpPr>
          <p:cNvPr id="9" name="Rectangle 8"/>
          <p:cNvSpPr/>
          <p:nvPr/>
        </p:nvSpPr>
        <p:spPr>
          <a:xfrm rot="19555259">
            <a:off x="511150" y="1295851"/>
            <a:ext cx="2477986" cy="1754326"/>
          </a:xfrm>
          <a:prstGeom prst="rect">
            <a:avLst/>
          </a:prstGeom>
          <a:noFill/>
        </p:spPr>
        <p:txBody>
          <a:bodyPr wrap="none" lIns="91440" tIns="45720" rIns="91440" bIns="45720">
            <a:spAutoFit/>
          </a:bodyPr>
          <a:lstStyle/>
          <a:p>
            <a:pPr algn="ctr"/>
            <a:r>
              <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rPr>
              <a:t>Testing</a:t>
            </a:r>
          </a:p>
          <a:p>
            <a:pPr algn="ctr"/>
            <a:r>
              <a:rPr lang="en-US" sz="5400" b="1" dirty="0" smtClean="0">
                <a:ln w="6600">
                  <a:solidFill>
                    <a:schemeClr val="accent2"/>
                  </a:solidFill>
                  <a:prstDash val="solid"/>
                </a:ln>
                <a:solidFill>
                  <a:srgbClr val="FFFFFF"/>
                </a:solidFill>
                <a:effectLst>
                  <a:outerShdw dist="38100" dir="2700000" algn="tl" rotWithShape="0">
                    <a:schemeClr val="accent2"/>
                  </a:outerShdw>
                </a:effectLst>
              </a:rPr>
              <a:t>Resistor</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446183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C000"/>
                </a:solidFill>
              </a:rPr>
              <a:t>Lab 11 – Troubleshoot Home Electronics</a:t>
            </a:r>
          </a:p>
        </p:txBody>
      </p:sp>
      <p:sp>
        <p:nvSpPr>
          <p:cNvPr id="3" name="Content Placeholder 2"/>
          <p:cNvSpPr>
            <a:spLocks noGrp="1"/>
          </p:cNvSpPr>
          <p:nvPr>
            <p:ph idx="1"/>
          </p:nvPr>
        </p:nvSpPr>
        <p:spPr/>
        <p:txBody>
          <a:bodyPr>
            <a:normAutofit/>
          </a:bodyPr>
          <a:lstStyle/>
          <a:p>
            <a:pPr marL="0" indent="0" algn="ctr">
              <a:buNone/>
            </a:pPr>
            <a:r>
              <a:rPr lang="en-US" dirty="0" smtClean="0">
                <a:solidFill>
                  <a:srgbClr val="FFC000"/>
                </a:solidFill>
              </a:rPr>
              <a:t>Procedures</a:t>
            </a:r>
          </a:p>
          <a:p>
            <a:pPr marL="514350" indent="-514350" algn="ctr">
              <a:buAutoNum type="arabicPeriod"/>
            </a:pPr>
            <a:r>
              <a:rPr lang="en-US" dirty="0" smtClean="0">
                <a:solidFill>
                  <a:srgbClr val="FFC000"/>
                </a:solidFill>
              </a:rPr>
              <a:t>Open Fan and test motor using a multi meter. </a:t>
            </a:r>
          </a:p>
          <a:p>
            <a:pPr marL="514350" indent="-514350" algn="ctr">
              <a:buAutoNum type="arabicPeriod"/>
            </a:pPr>
            <a:r>
              <a:rPr lang="en-US" dirty="0" smtClean="0">
                <a:solidFill>
                  <a:srgbClr val="FFC000"/>
                </a:solidFill>
              </a:rPr>
              <a:t>Check when fan is running, does it over heat? Does it make any noise?</a:t>
            </a:r>
          </a:p>
          <a:p>
            <a:pPr marL="514350" indent="-514350" algn="ctr">
              <a:buAutoNum type="arabicPeriod" startAt="3"/>
            </a:pPr>
            <a:r>
              <a:rPr lang="en-US" dirty="0" smtClean="0">
                <a:solidFill>
                  <a:srgbClr val="FFC000"/>
                </a:solidFill>
              </a:rPr>
              <a:t>Test axel to make sure it still works. </a:t>
            </a:r>
          </a:p>
          <a:p>
            <a:pPr marL="514350" indent="-514350" algn="ctr">
              <a:buAutoNum type="arabicPeriod" startAt="3"/>
            </a:pPr>
            <a:r>
              <a:rPr lang="en-US" dirty="0" smtClean="0">
                <a:solidFill>
                  <a:srgbClr val="FFC000"/>
                </a:solidFill>
              </a:rPr>
              <a:t>Come up with a solution to the problem.</a:t>
            </a:r>
          </a:p>
        </p:txBody>
      </p:sp>
      <p:sp>
        <p:nvSpPr>
          <p:cNvPr id="4" name="Footer Placeholder 3"/>
          <p:cNvSpPr>
            <a:spLocks noGrp="1"/>
          </p:cNvSpPr>
          <p:nvPr>
            <p:ph type="ftr" sz="quarter" idx="11"/>
          </p:nvPr>
        </p:nvSpPr>
        <p:spPr/>
        <p:txBody>
          <a:bodyPr/>
          <a:lstStyle/>
          <a:p>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80</a:t>
            </a:fld>
            <a:endParaRPr lang="en-US"/>
          </a:p>
        </p:txBody>
      </p:sp>
    </p:spTree>
    <p:extLst>
      <p:ext uri="{BB962C8B-B14F-4D97-AF65-F5344CB8AC3E}">
        <p14:creationId xmlns:p14="http://schemas.microsoft.com/office/powerpoint/2010/main" val="2664406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C000"/>
                </a:solidFill>
              </a:rPr>
              <a:t>Lab 11 – Troubleshoot Home Electronics</a:t>
            </a:r>
          </a:p>
        </p:txBody>
      </p:sp>
      <p:sp>
        <p:nvSpPr>
          <p:cNvPr id="3" name="Content Placeholder 2"/>
          <p:cNvSpPr>
            <a:spLocks noGrp="1"/>
          </p:cNvSpPr>
          <p:nvPr>
            <p:ph idx="1"/>
          </p:nvPr>
        </p:nvSpPr>
        <p:spPr>
          <a:xfrm>
            <a:off x="253920" y="1290693"/>
            <a:ext cx="10515600" cy="4351338"/>
          </a:xfrm>
        </p:spPr>
        <p:txBody>
          <a:bodyPr/>
          <a:lstStyle/>
          <a:p>
            <a:pPr marL="0" indent="0" algn="ctr">
              <a:buNone/>
            </a:pPr>
            <a:r>
              <a:rPr lang="en-US" dirty="0">
                <a:solidFill>
                  <a:srgbClr val="FFC000"/>
                </a:solidFill>
              </a:rPr>
              <a:t>Pictures</a:t>
            </a:r>
          </a:p>
          <a:p>
            <a:endParaRPr lang="en-US" dirty="0"/>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81</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7353" y="1404940"/>
            <a:ext cx="4480727" cy="3360545"/>
          </a:xfrm>
          <a:prstGeom prst="rect">
            <a:avLst/>
          </a:prstGeom>
        </p:spPr>
      </p:pic>
      <p:pic>
        <p:nvPicPr>
          <p:cNvPr id="8" name="Picture 7"/>
          <p:cNvPicPr>
            <a:picLocks noChangeAspect="1"/>
          </p:cNvPicPr>
          <p:nvPr/>
        </p:nvPicPr>
        <p:blipFill>
          <a:blip r:embed="rId3"/>
          <a:stretch>
            <a:fillRect/>
          </a:stretch>
        </p:blipFill>
        <p:spPr>
          <a:xfrm>
            <a:off x="123193" y="1290693"/>
            <a:ext cx="3708479" cy="285716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1773" y="2919921"/>
            <a:ext cx="4684547" cy="3513411"/>
          </a:xfrm>
          <a:prstGeom prst="rect">
            <a:avLst/>
          </a:prstGeom>
        </p:spPr>
      </p:pic>
      <p:sp>
        <p:nvSpPr>
          <p:cNvPr id="9" name="Rectangle 8"/>
          <p:cNvSpPr/>
          <p:nvPr/>
        </p:nvSpPr>
        <p:spPr>
          <a:xfrm>
            <a:off x="8642741" y="4663783"/>
            <a:ext cx="2964337" cy="1754326"/>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Home </a:t>
            </a:r>
          </a:p>
          <a:p>
            <a:pPr algn="ctr"/>
            <a:r>
              <a:rPr lang="en-US" sz="5400" b="0" cap="none" spc="0" dirty="0" smtClean="0">
                <a:ln w="0"/>
                <a:solidFill>
                  <a:schemeClr val="tx1"/>
                </a:solidFill>
                <a:effectLst>
                  <a:outerShdw blurRad="38100" dist="19050" dir="2700000" algn="tl" rotWithShape="0">
                    <a:schemeClr val="dk1">
                      <a:alpha val="40000"/>
                    </a:schemeClr>
                  </a:outerShdw>
                </a:effectLst>
              </a:rPr>
              <a:t>Electronic</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0" name="Rectangle 9"/>
          <p:cNvSpPr/>
          <p:nvPr/>
        </p:nvSpPr>
        <p:spPr>
          <a:xfrm>
            <a:off x="171126" y="4017780"/>
            <a:ext cx="2002087" cy="1754326"/>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IC Test</a:t>
            </a:r>
          </a:p>
          <a:p>
            <a:pPr algn="ctr"/>
            <a:r>
              <a:rPr lang="en-US" sz="5400" dirty="0" smtClean="0">
                <a:ln w="0"/>
                <a:effectLst>
                  <a:outerShdw blurRad="38100" dist="19050" dir="2700000" algn="tl" rotWithShape="0">
                    <a:schemeClr val="dk1">
                      <a:alpha val="40000"/>
                    </a:schemeClr>
                  </a:outerShdw>
                </a:effectLst>
              </a:rPr>
              <a:t>Circuit</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043453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C000"/>
                </a:solidFill>
              </a:rPr>
              <a:t>Lab 11 – Troubleshoot Home Electronics</a:t>
            </a:r>
          </a:p>
        </p:txBody>
      </p:sp>
      <p:sp>
        <p:nvSpPr>
          <p:cNvPr id="3" name="Content Placeholder 2"/>
          <p:cNvSpPr>
            <a:spLocks noGrp="1"/>
          </p:cNvSpPr>
          <p:nvPr>
            <p:ph idx="1"/>
          </p:nvPr>
        </p:nvSpPr>
        <p:spPr/>
        <p:txBody>
          <a:bodyPr/>
          <a:lstStyle/>
          <a:p>
            <a:pPr marL="0" indent="0" algn="ctr">
              <a:buNone/>
            </a:pPr>
            <a:r>
              <a:rPr lang="en-US" dirty="0" smtClean="0">
                <a:solidFill>
                  <a:srgbClr val="FFC000"/>
                </a:solidFill>
              </a:rPr>
              <a:t>Summary</a:t>
            </a:r>
          </a:p>
          <a:p>
            <a:pPr marL="0" indent="0" algn="ctr">
              <a:buNone/>
            </a:pPr>
            <a:r>
              <a:rPr lang="en-US" dirty="0" smtClean="0">
                <a:solidFill>
                  <a:srgbClr val="FFC000"/>
                </a:solidFill>
              </a:rPr>
              <a:t>I took the fan apart and had to clean it because it was very dusty. The problem to begin was, was that the fan didn’t work what so ever. </a:t>
            </a:r>
          </a:p>
          <a:p>
            <a:pPr marL="0" indent="0" algn="ctr">
              <a:buNone/>
            </a:pPr>
            <a:r>
              <a:rPr lang="en-US" dirty="0" smtClean="0">
                <a:solidFill>
                  <a:srgbClr val="FFC000"/>
                </a:solidFill>
              </a:rPr>
              <a:t>Cleaning it did not change anything, and after testing the switch, we found the switch still worked.</a:t>
            </a:r>
          </a:p>
          <a:p>
            <a:pPr marL="0" indent="0" algn="ctr">
              <a:buNone/>
            </a:pPr>
            <a:r>
              <a:rPr lang="en-US" dirty="0" smtClean="0">
                <a:solidFill>
                  <a:srgbClr val="FFC000"/>
                </a:solidFill>
              </a:rPr>
              <a:t>The fan continued to make weird noises, after doing many tests it was time to wait and continue the next week. </a:t>
            </a: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82</a:t>
            </a:fld>
            <a:endParaRPr lang="en-US"/>
          </a:p>
        </p:txBody>
      </p:sp>
    </p:spTree>
    <p:extLst>
      <p:ext uri="{BB962C8B-B14F-4D97-AF65-F5344CB8AC3E}">
        <p14:creationId xmlns:p14="http://schemas.microsoft.com/office/powerpoint/2010/main" val="210588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47902" y="364773"/>
            <a:ext cx="2580513" cy="3451712"/>
          </a:xfrm>
          <a:prstGeom prst="rect">
            <a:avLst/>
          </a:prstGeom>
        </p:spPr>
      </p:pic>
      <p:sp>
        <p:nvSpPr>
          <p:cNvPr id="2" name="Title 1"/>
          <p:cNvSpPr>
            <a:spLocks noGrp="1"/>
          </p:cNvSpPr>
          <p:nvPr>
            <p:ph type="title"/>
          </p:nvPr>
        </p:nvSpPr>
        <p:spPr>
          <a:xfrm>
            <a:off x="1060621" y="1913838"/>
            <a:ext cx="10515600" cy="2814493"/>
          </a:xfrm>
        </p:spPr>
        <p:txBody>
          <a:bodyPr/>
          <a:lstStyle/>
          <a:p>
            <a:pPr algn="ctr"/>
            <a:r>
              <a:rPr lang="en-US" dirty="0">
                <a:solidFill>
                  <a:srgbClr val="0070C0"/>
                </a:solidFill>
              </a:rPr>
              <a:t>Lab 12-Lissajous Pattern/</a:t>
            </a:r>
            <a:r>
              <a:rPr lang="en-US" dirty="0" err="1">
                <a:solidFill>
                  <a:srgbClr val="0070C0"/>
                </a:solidFill>
              </a:rPr>
              <a:t>Misc</a:t>
            </a:r>
            <a:r>
              <a:rPr lang="en-US" dirty="0">
                <a:solidFill>
                  <a:srgbClr val="0070C0"/>
                </a:solidFill>
              </a:rPr>
              <a:t> Troubleshooting/Test TTL Chips</a:t>
            </a:r>
            <a:endParaRPr lang="en-US" dirty="0">
              <a:solidFill>
                <a:srgbClr val="7030A0"/>
              </a:solidFill>
            </a:endParaRPr>
          </a:p>
        </p:txBody>
      </p:sp>
      <p:sp>
        <p:nvSpPr>
          <p:cNvPr id="4" name="Footer Placeholder 3"/>
          <p:cNvSpPr>
            <a:spLocks noGrp="1"/>
          </p:cNvSpPr>
          <p:nvPr>
            <p:ph type="ftr" sz="quarter" idx="11"/>
          </p:nvPr>
        </p:nvSpPr>
        <p:spPr/>
        <p:txBody>
          <a:bodyPr/>
          <a:lstStyle/>
          <a:p>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83</a:t>
            </a:fld>
            <a:endParaRPr lang="en-US"/>
          </a:p>
        </p:txBody>
      </p:sp>
    </p:spTree>
    <p:extLst>
      <p:ext uri="{BB962C8B-B14F-4D97-AF65-F5344CB8AC3E}">
        <p14:creationId xmlns:p14="http://schemas.microsoft.com/office/powerpoint/2010/main" val="2564210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0070C0"/>
                </a:solidFill>
              </a:rPr>
              <a:t>Lab 12-Lissajous </a:t>
            </a:r>
            <a:r>
              <a:rPr lang="en-US" dirty="0">
                <a:solidFill>
                  <a:srgbClr val="0070C0"/>
                </a:solidFill>
              </a:rPr>
              <a:t>Pattern/</a:t>
            </a:r>
            <a:r>
              <a:rPr lang="en-US" dirty="0" err="1">
                <a:solidFill>
                  <a:srgbClr val="0070C0"/>
                </a:solidFill>
              </a:rPr>
              <a:t>Misc</a:t>
            </a:r>
            <a:r>
              <a:rPr lang="en-US" dirty="0">
                <a:solidFill>
                  <a:srgbClr val="0070C0"/>
                </a:solidFill>
              </a:rPr>
              <a:t> Troubleshooting/Test TTL Chips</a:t>
            </a:r>
          </a:p>
        </p:txBody>
      </p:sp>
      <p:sp>
        <p:nvSpPr>
          <p:cNvPr id="3" name="Content Placeholder 2"/>
          <p:cNvSpPr>
            <a:spLocks noGrp="1"/>
          </p:cNvSpPr>
          <p:nvPr>
            <p:ph idx="1"/>
          </p:nvPr>
        </p:nvSpPr>
        <p:spPr/>
        <p:txBody>
          <a:bodyPr>
            <a:normAutofit fontScale="85000" lnSpcReduction="20000"/>
          </a:bodyPr>
          <a:lstStyle/>
          <a:p>
            <a:pPr marL="0" indent="0">
              <a:buNone/>
            </a:pPr>
            <a:r>
              <a:rPr lang="en-US" dirty="0" smtClean="0">
                <a:solidFill>
                  <a:srgbClr val="0070C0"/>
                </a:solidFill>
              </a:rPr>
              <a:t>Objective</a:t>
            </a:r>
          </a:p>
          <a:p>
            <a:pPr marL="0" indent="0">
              <a:buNone/>
            </a:pPr>
            <a:r>
              <a:rPr lang="en-US" dirty="0" smtClean="0">
                <a:solidFill>
                  <a:srgbClr val="0070C0"/>
                </a:solidFill>
              </a:rPr>
              <a:t>1. </a:t>
            </a:r>
            <a:r>
              <a:rPr lang="en-US" dirty="0">
                <a:solidFill>
                  <a:srgbClr val="0070C0"/>
                </a:solidFill>
              </a:rPr>
              <a:t> Research a way to display a circle or ellipse on an </a:t>
            </a:r>
            <a:r>
              <a:rPr lang="en-US" dirty="0" smtClean="0">
                <a:solidFill>
                  <a:srgbClr val="0070C0"/>
                </a:solidFill>
              </a:rPr>
              <a:t>oscilloscope.</a:t>
            </a:r>
            <a:endParaRPr lang="en-US" dirty="0">
              <a:solidFill>
                <a:srgbClr val="0070C0"/>
              </a:solidFill>
            </a:endParaRPr>
          </a:p>
          <a:p>
            <a:pPr marL="0" indent="0">
              <a:buNone/>
            </a:pPr>
            <a:endParaRPr lang="en-US" dirty="0" smtClean="0">
              <a:solidFill>
                <a:srgbClr val="0070C0"/>
              </a:solidFill>
            </a:endParaRPr>
          </a:p>
          <a:p>
            <a:pPr marL="0" indent="0">
              <a:buNone/>
            </a:pPr>
            <a:r>
              <a:rPr lang="en-US" dirty="0" smtClean="0">
                <a:solidFill>
                  <a:srgbClr val="0070C0"/>
                </a:solidFill>
              </a:rPr>
              <a:t>2. Test </a:t>
            </a:r>
            <a:r>
              <a:rPr lang="en-US" dirty="0">
                <a:solidFill>
                  <a:srgbClr val="0070C0"/>
                </a:solidFill>
              </a:rPr>
              <a:t>circuit to test one chip at a time using 74LS00 series TTL </a:t>
            </a:r>
            <a:r>
              <a:rPr lang="en-US" dirty="0" smtClean="0">
                <a:solidFill>
                  <a:srgbClr val="0070C0"/>
                </a:solidFill>
              </a:rPr>
              <a:t>chips.</a:t>
            </a:r>
          </a:p>
          <a:p>
            <a:pPr marL="0" indent="0">
              <a:buNone/>
            </a:pPr>
            <a:endParaRPr lang="en-US" dirty="0" smtClean="0">
              <a:solidFill>
                <a:srgbClr val="0070C0"/>
              </a:solidFill>
            </a:endParaRPr>
          </a:p>
          <a:p>
            <a:pPr marL="0" indent="0">
              <a:buNone/>
            </a:pPr>
            <a:r>
              <a:rPr lang="en-US" dirty="0" smtClean="0">
                <a:solidFill>
                  <a:srgbClr val="0070C0"/>
                </a:solidFill>
              </a:rPr>
              <a:t>3. Troubleshoot </a:t>
            </a:r>
            <a:r>
              <a:rPr lang="en-US" dirty="0">
                <a:solidFill>
                  <a:srgbClr val="0070C0"/>
                </a:solidFill>
              </a:rPr>
              <a:t>and fix home </a:t>
            </a:r>
            <a:r>
              <a:rPr lang="en-US" dirty="0" smtClean="0">
                <a:solidFill>
                  <a:srgbClr val="0070C0"/>
                </a:solidFill>
              </a:rPr>
              <a:t>electronics.</a:t>
            </a:r>
          </a:p>
          <a:p>
            <a:pPr marL="0" indent="0">
              <a:buNone/>
            </a:pPr>
            <a:endParaRPr lang="en-US" dirty="0">
              <a:solidFill>
                <a:srgbClr val="0070C0"/>
              </a:solidFill>
            </a:endParaRPr>
          </a:p>
          <a:p>
            <a:pPr marL="0" indent="0">
              <a:buNone/>
            </a:pPr>
            <a:r>
              <a:rPr lang="en-US" dirty="0" smtClean="0">
                <a:solidFill>
                  <a:srgbClr val="0070C0"/>
                </a:solidFill>
              </a:rPr>
              <a:t>Equipment Used</a:t>
            </a:r>
          </a:p>
          <a:p>
            <a:pPr marL="0" indent="0">
              <a:buNone/>
            </a:pPr>
            <a:r>
              <a:rPr lang="en-US" dirty="0" smtClean="0">
                <a:solidFill>
                  <a:srgbClr val="0070C0"/>
                </a:solidFill>
              </a:rPr>
              <a:t>Oscilloscope: (TDS-220 SN: B083238)</a:t>
            </a:r>
          </a:p>
          <a:p>
            <a:pPr marL="0" indent="0">
              <a:buNone/>
            </a:pPr>
            <a:r>
              <a:rPr lang="en-US" dirty="0" smtClean="0">
                <a:solidFill>
                  <a:srgbClr val="0070C0"/>
                </a:solidFill>
              </a:rPr>
              <a:t>Function Generator: (GFG-8210 SN:C705255)</a:t>
            </a:r>
          </a:p>
          <a:p>
            <a:pPr marL="0" indent="0">
              <a:buNone/>
            </a:pPr>
            <a:r>
              <a:rPr lang="en-US" dirty="0" smtClean="0">
                <a:solidFill>
                  <a:srgbClr val="0070C0"/>
                </a:solidFill>
              </a:rPr>
              <a:t>Digital </a:t>
            </a:r>
            <a:r>
              <a:rPr lang="en-US" dirty="0">
                <a:solidFill>
                  <a:srgbClr val="0070C0"/>
                </a:solidFill>
              </a:rPr>
              <a:t>Multimeter: (GDM-8245 SN: CL860260)</a:t>
            </a:r>
          </a:p>
          <a:p>
            <a:pPr marL="0" indent="0">
              <a:buNone/>
            </a:pPr>
            <a:endParaRPr lang="en-US" dirty="0" smtClean="0">
              <a:solidFill>
                <a:srgbClr val="0070C0"/>
              </a:solidFill>
            </a:endParaRPr>
          </a:p>
          <a:p>
            <a:pPr marL="0" indent="0">
              <a:buNone/>
            </a:pPr>
            <a:endParaRPr lang="en-US" dirty="0">
              <a:solidFill>
                <a:srgbClr val="0070C0"/>
              </a:solidFill>
            </a:endParaRP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84</a:t>
            </a:fld>
            <a:endParaRPr lang="en-US"/>
          </a:p>
        </p:txBody>
      </p:sp>
      <p:pic>
        <p:nvPicPr>
          <p:cNvPr id="4098" name="Picture 2" descr="http://iconbug.com/data/63/512/8f855b275e0fa4df0b4ed9a9c02ace4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29521">
            <a:off x="6720777" y="3133090"/>
            <a:ext cx="3779647" cy="3779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135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lumMod val="75000"/>
                  </a:schemeClr>
                </a:solidFill>
              </a:rPr>
              <a:t>Lab 12-Lissajous Pattern/</a:t>
            </a:r>
            <a:r>
              <a:rPr lang="en-US" dirty="0" err="1">
                <a:solidFill>
                  <a:schemeClr val="accent1">
                    <a:lumMod val="75000"/>
                  </a:schemeClr>
                </a:solidFill>
              </a:rPr>
              <a:t>Misc</a:t>
            </a:r>
            <a:r>
              <a:rPr lang="en-US" dirty="0">
                <a:solidFill>
                  <a:schemeClr val="accent1">
                    <a:lumMod val="75000"/>
                  </a:schemeClr>
                </a:solidFill>
              </a:rPr>
              <a:t> Troubleshooting/Test TTL Chips</a:t>
            </a:r>
          </a:p>
        </p:txBody>
      </p:sp>
      <p:sp>
        <p:nvSpPr>
          <p:cNvPr id="3" name="Content Placeholder 2"/>
          <p:cNvSpPr>
            <a:spLocks noGrp="1"/>
          </p:cNvSpPr>
          <p:nvPr>
            <p:ph idx="1"/>
          </p:nvPr>
        </p:nvSpPr>
        <p:spPr>
          <a:xfrm>
            <a:off x="838200" y="1847850"/>
            <a:ext cx="10515600" cy="4351338"/>
          </a:xfrm>
        </p:spPr>
        <p:txBody>
          <a:bodyPr/>
          <a:lstStyle/>
          <a:p>
            <a:pPr marL="0" lvl="0" indent="0" algn="ctr">
              <a:buNone/>
            </a:pPr>
            <a:r>
              <a:rPr lang="en-US" dirty="0">
                <a:solidFill>
                  <a:schemeClr val="accent1">
                    <a:lumMod val="75000"/>
                  </a:schemeClr>
                </a:solidFill>
              </a:rPr>
              <a:t>My research Information</a:t>
            </a:r>
          </a:p>
          <a:p>
            <a:pPr marL="0" indent="0">
              <a:buNone/>
            </a:pPr>
            <a:r>
              <a:rPr lang="en-US" i="1" dirty="0"/>
              <a:t>http://www.ivytechengineering.com/stores/74ls/files/74ls02.pdf </a:t>
            </a:r>
            <a:r>
              <a:rPr lang="en-US" dirty="0">
                <a:solidFill>
                  <a:schemeClr val="accent1">
                    <a:lumMod val="75000"/>
                  </a:schemeClr>
                </a:solidFill>
              </a:rPr>
              <a:t>(DATA Sheet)</a:t>
            </a:r>
          </a:p>
          <a:p>
            <a:pPr marL="0" indent="0">
              <a:buNone/>
            </a:pPr>
            <a:endParaRPr lang="en-US" dirty="0">
              <a:solidFill>
                <a:srgbClr val="FF0000"/>
              </a:solidFill>
            </a:endParaRPr>
          </a:p>
          <a:p>
            <a:pPr marL="0" indent="0">
              <a:buNone/>
            </a:pPr>
            <a:r>
              <a:rPr lang="en-US" i="1" dirty="0"/>
              <a:t>https://www.picotech.com/library/oscilloscopes/xy-display-mode</a:t>
            </a:r>
            <a:r>
              <a:rPr lang="en-US" dirty="0">
                <a:solidFill>
                  <a:srgbClr val="FF0000"/>
                </a:solidFill>
              </a:rPr>
              <a:t> </a:t>
            </a:r>
            <a:r>
              <a:rPr lang="en-US" dirty="0">
                <a:solidFill>
                  <a:schemeClr val="accent1">
                    <a:lumMod val="75000"/>
                  </a:schemeClr>
                </a:solidFill>
              </a:rPr>
              <a:t>(XY Display Mode)</a:t>
            </a:r>
          </a:p>
          <a:p>
            <a:pPr marL="0" indent="0">
              <a:buNone/>
            </a:pPr>
            <a:endParaRPr lang="en-US" dirty="0">
              <a:solidFill>
                <a:srgbClr val="FF0000"/>
              </a:solidFill>
            </a:endParaRPr>
          </a:p>
          <a:p>
            <a:pPr marL="0" indent="0">
              <a:buNone/>
            </a:pPr>
            <a:r>
              <a:rPr lang="en-US" i="1" dirty="0"/>
              <a:t>http://mathworld.wolfram.com/LissajousCurve.html</a:t>
            </a:r>
            <a:r>
              <a:rPr lang="en-US" i="1" dirty="0">
                <a:solidFill>
                  <a:srgbClr val="FF0000"/>
                </a:solidFill>
              </a:rPr>
              <a:t> </a:t>
            </a:r>
            <a:r>
              <a:rPr lang="en-US" dirty="0">
                <a:solidFill>
                  <a:schemeClr val="accent1">
                    <a:lumMod val="75000"/>
                  </a:schemeClr>
                </a:solidFill>
              </a:rPr>
              <a:t>(</a:t>
            </a:r>
            <a:r>
              <a:rPr lang="en-US" dirty="0" err="1">
                <a:solidFill>
                  <a:schemeClr val="accent1">
                    <a:lumMod val="75000"/>
                  </a:schemeClr>
                </a:solidFill>
              </a:rPr>
              <a:t>Lissajous</a:t>
            </a:r>
            <a:r>
              <a:rPr lang="en-US" dirty="0">
                <a:solidFill>
                  <a:schemeClr val="accent1">
                    <a:lumMod val="75000"/>
                  </a:schemeClr>
                </a:solidFill>
              </a:rPr>
              <a:t> Curve)</a:t>
            </a:r>
          </a:p>
          <a:p>
            <a:pPr marL="0" indent="0">
              <a:buNone/>
            </a:pPr>
            <a:endParaRPr lang="en-US" dirty="0"/>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85</a:t>
            </a:fld>
            <a:endParaRPr lang="en-US"/>
          </a:p>
        </p:txBody>
      </p:sp>
    </p:spTree>
    <p:extLst>
      <p:ext uri="{BB962C8B-B14F-4D97-AF65-F5344CB8AC3E}">
        <p14:creationId xmlns:p14="http://schemas.microsoft.com/office/powerpoint/2010/main" val="3418864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lumMod val="75000"/>
                  </a:schemeClr>
                </a:solidFill>
              </a:rPr>
              <a:t>Lab 12-Lissajous Pattern/</a:t>
            </a:r>
            <a:r>
              <a:rPr lang="en-US" dirty="0" err="1">
                <a:solidFill>
                  <a:schemeClr val="accent1">
                    <a:lumMod val="75000"/>
                  </a:schemeClr>
                </a:solidFill>
              </a:rPr>
              <a:t>Misc</a:t>
            </a:r>
            <a:r>
              <a:rPr lang="en-US" dirty="0">
                <a:solidFill>
                  <a:schemeClr val="accent1">
                    <a:lumMod val="75000"/>
                  </a:schemeClr>
                </a:solidFill>
              </a:rPr>
              <a:t> Troubleshooting/Test TTL Chips</a:t>
            </a:r>
          </a:p>
        </p:txBody>
      </p:sp>
      <p:sp>
        <p:nvSpPr>
          <p:cNvPr id="3" name="Content Placeholder 2"/>
          <p:cNvSpPr>
            <a:spLocks noGrp="1"/>
          </p:cNvSpPr>
          <p:nvPr>
            <p:ph idx="1"/>
          </p:nvPr>
        </p:nvSpPr>
        <p:spPr/>
        <p:txBody>
          <a:bodyPr/>
          <a:lstStyle/>
          <a:p>
            <a:pPr marL="0" indent="0" algn="ctr">
              <a:buNone/>
            </a:pPr>
            <a:r>
              <a:rPr lang="en-US" dirty="0" smtClean="0">
                <a:solidFill>
                  <a:schemeClr val="accent1">
                    <a:lumMod val="75000"/>
                  </a:schemeClr>
                </a:solidFill>
              </a:rPr>
              <a:t>Procedures</a:t>
            </a:r>
          </a:p>
          <a:p>
            <a:pPr marL="0" indent="0">
              <a:buNone/>
            </a:pPr>
            <a:r>
              <a:rPr lang="en-US" dirty="0">
                <a:solidFill>
                  <a:schemeClr val="accent1">
                    <a:lumMod val="75000"/>
                  </a:schemeClr>
                </a:solidFill>
              </a:rPr>
              <a:t>Demonstrate a way to display a circle on an </a:t>
            </a:r>
            <a:r>
              <a:rPr lang="en-US" dirty="0" smtClean="0">
                <a:solidFill>
                  <a:schemeClr val="accent1">
                    <a:lumMod val="75000"/>
                  </a:schemeClr>
                </a:solidFill>
              </a:rPr>
              <a:t>oscilloscope</a:t>
            </a:r>
            <a:r>
              <a:rPr lang="en-US" dirty="0">
                <a:solidFill>
                  <a:schemeClr val="accent1">
                    <a:lumMod val="75000"/>
                  </a:schemeClr>
                </a:solidFill>
              </a:rPr>
              <a:t>, using reference </a:t>
            </a:r>
            <a:r>
              <a:rPr lang="en-US" dirty="0" smtClean="0">
                <a:solidFill>
                  <a:schemeClr val="accent1">
                    <a:lumMod val="75000"/>
                  </a:schemeClr>
                </a:solidFill>
              </a:rPr>
              <a:t>material.</a:t>
            </a:r>
          </a:p>
          <a:p>
            <a:pPr marL="0" indent="0">
              <a:buNone/>
            </a:pPr>
            <a:endParaRPr lang="en-US" dirty="0">
              <a:solidFill>
                <a:schemeClr val="accent1">
                  <a:lumMod val="75000"/>
                </a:schemeClr>
              </a:solidFill>
            </a:endParaRPr>
          </a:p>
          <a:p>
            <a:pPr marL="0" indent="0">
              <a:buNone/>
            </a:pPr>
            <a:r>
              <a:rPr lang="en-US" dirty="0" smtClean="0">
                <a:solidFill>
                  <a:schemeClr val="accent1">
                    <a:lumMod val="75000"/>
                  </a:schemeClr>
                </a:solidFill>
              </a:rPr>
              <a:t>Breadboard </a:t>
            </a:r>
            <a:r>
              <a:rPr lang="en-US" dirty="0">
                <a:solidFill>
                  <a:schemeClr val="accent1">
                    <a:lumMod val="75000"/>
                  </a:schemeClr>
                </a:solidFill>
              </a:rPr>
              <a:t>a test circuit to test one chip at a time using 74LS00 series TTL chips from untested parts </a:t>
            </a:r>
            <a:r>
              <a:rPr lang="en-US" dirty="0" smtClean="0">
                <a:solidFill>
                  <a:schemeClr val="accent1">
                    <a:lumMod val="75000"/>
                  </a:schemeClr>
                </a:solidFill>
              </a:rPr>
              <a:t>bin</a:t>
            </a:r>
          </a:p>
          <a:p>
            <a:pPr marL="0" indent="0">
              <a:buNone/>
            </a:pPr>
            <a:endParaRPr lang="en-US" dirty="0">
              <a:solidFill>
                <a:schemeClr val="accent1">
                  <a:lumMod val="75000"/>
                </a:schemeClr>
              </a:solidFill>
            </a:endParaRPr>
          </a:p>
          <a:p>
            <a:pPr marL="0" indent="0">
              <a:buNone/>
            </a:pPr>
            <a:r>
              <a:rPr lang="en-US" dirty="0">
                <a:solidFill>
                  <a:schemeClr val="accent1">
                    <a:lumMod val="75000"/>
                  </a:schemeClr>
                </a:solidFill>
              </a:rPr>
              <a:t>Troubleshoot and fix home </a:t>
            </a:r>
            <a:r>
              <a:rPr lang="en-US" dirty="0" smtClean="0">
                <a:solidFill>
                  <a:schemeClr val="accent1">
                    <a:lumMod val="75000"/>
                  </a:schemeClr>
                </a:solidFill>
              </a:rPr>
              <a:t>electronics.</a:t>
            </a:r>
            <a:endParaRPr lang="en-US" dirty="0">
              <a:solidFill>
                <a:schemeClr val="accent1">
                  <a:lumMod val="75000"/>
                </a:schemeClr>
              </a:solidFill>
            </a:endParaRPr>
          </a:p>
          <a:p>
            <a:pPr marL="0" indent="0">
              <a:buNone/>
            </a:pPr>
            <a:endParaRPr lang="en-US" dirty="0"/>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86</a:t>
            </a:fld>
            <a:endParaRPr lang="en-US"/>
          </a:p>
        </p:txBody>
      </p:sp>
    </p:spTree>
    <p:extLst>
      <p:ext uri="{BB962C8B-B14F-4D97-AF65-F5344CB8AC3E}">
        <p14:creationId xmlns:p14="http://schemas.microsoft.com/office/powerpoint/2010/main" val="357482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lumMod val="75000"/>
                  </a:schemeClr>
                </a:solidFill>
              </a:rPr>
              <a:t>Lab 12-Lissajous Pattern/</a:t>
            </a:r>
            <a:r>
              <a:rPr lang="en-US" dirty="0" err="1">
                <a:solidFill>
                  <a:schemeClr val="accent1">
                    <a:lumMod val="75000"/>
                  </a:schemeClr>
                </a:solidFill>
              </a:rPr>
              <a:t>Misc</a:t>
            </a:r>
            <a:r>
              <a:rPr lang="en-US" dirty="0">
                <a:solidFill>
                  <a:schemeClr val="accent1">
                    <a:lumMod val="75000"/>
                  </a:schemeClr>
                </a:solidFill>
              </a:rPr>
              <a:t> Troubleshooting/Test TTL Chips</a:t>
            </a:r>
          </a:p>
        </p:txBody>
      </p:sp>
      <p:sp>
        <p:nvSpPr>
          <p:cNvPr id="3" name="Content Placeholder 2"/>
          <p:cNvSpPr>
            <a:spLocks noGrp="1"/>
          </p:cNvSpPr>
          <p:nvPr>
            <p:ph idx="1"/>
          </p:nvPr>
        </p:nvSpPr>
        <p:spPr/>
        <p:txBody>
          <a:bodyPr/>
          <a:lstStyle/>
          <a:p>
            <a:pPr marL="0" indent="0" algn="ctr">
              <a:buNone/>
            </a:pPr>
            <a:r>
              <a:rPr lang="en-US" dirty="0" smtClean="0">
                <a:solidFill>
                  <a:schemeClr val="accent1">
                    <a:lumMod val="75000"/>
                  </a:schemeClr>
                </a:solidFill>
              </a:rPr>
              <a:t>Pictures</a:t>
            </a:r>
            <a:endParaRPr lang="en-US" dirty="0">
              <a:solidFill>
                <a:schemeClr val="accent1">
                  <a:lumMod val="75000"/>
                </a:schemeClr>
              </a:solidFill>
            </a:endParaRP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87</a:t>
            </a:fld>
            <a:endParaRPr lang="en-US"/>
          </a:p>
        </p:txBody>
      </p:sp>
      <p:pic>
        <p:nvPicPr>
          <p:cNvPr id="6" name="Picture 5"/>
          <p:cNvPicPr>
            <a:picLocks noChangeAspect="1"/>
          </p:cNvPicPr>
          <p:nvPr/>
        </p:nvPicPr>
        <p:blipFill>
          <a:blip r:embed="rId2"/>
          <a:stretch>
            <a:fillRect/>
          </a:stretch>
        </p:blipFill>
        <p:spPr>
          <a:xfrm rot="10800000">
            <a:off x="187235" y="1655258"/>
            <a:ext cx="4097420" cy="3074266"/>
          </a:xfrm>
          <a:prstGeom prst="rect">
            <a:avLst/>
          </a:prstGeom>
        </p:spPr>
      </p:pic>
      <p:pic>
        <p:nvPicPr>
          <p:cNvPr id="7" name="Picture 6"/>
          <p:cNvPicPr>
            <a:picLocks noChangeAspect="1"/>
          </p:cNvPicPr>
          <p:nvPr/>
        </p:nvPicPr>
        <p:blipFill>
          <a:blip r:embed="rId3"/>
          <a:stretch>
            <a:fillRect/>
          </a:stretch>
        </p:blipFill>
        <p:spPr>
          <a:xfrm rot="10800000">
            <a:off x="7064575" y="1690688"/>
            <a:ext cx="4583315" cy="2094959"/>
          </a:xfrm>
          <a:prstGeom prst="rect">
            <a:avLst/>
          </a:prstGeom>
        </p:spPr>
      </p:pic>
      <p:pic>
        <p:nvPicPr>
          <p:cNvPr id="8" name="Picture 7"/>
          <p:cNvPicPr>
            <a:picLocks noChangeAspect="1"/>
          </p:cNvPicPr>
          <p:nvPr/>
        </p:nvPicPr>
        <p:blipFill>
          <a:blip r:embed="rId4"/>
          <a:stretch>
            <a:fillRect/>
          </a:stretch>
        </p:blipFill>
        <p:spPr>
          <a:xfrm>
            <a:off x="4172044" y="3652371"/>
            <a:ext cx="3647183" cy="2735387"/>
          </a:xfrm>
          <a:prstGeom prst="rect">
            <a:avLst/>
          </a:prstGeom>
        </p:spPr>
      </p:pic>
    </p:spTree>
    <p:extLst>
      <p:ext uri="{BB962C8B-B14F-4D97-AF65-F5344CB8AC3E}">
        <p14:creationId xmlns:p14="http://schemas.microsoft.com/office/powerpoint/2010/main" val="3531816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lumMod val="75000"/>
                  </a:schemeClr>
                </a:solidFill>
              </a:rPr>
              <a:t>Lab 12-Lissajous Pattern/</a:t>
            </a:r>
            <a:r>
              <a:rPr lang="en-US" dirty="0" err="1">
                <a:solidFill>
                  <a:schemeClr val="accent1">
                    <a:lumMod val="75000"/>
                  </a:schemeClr>
                </a:solidFill>
              </a:rPr>
              <a:t>Misc</a:t>
            </a:r>
            <a:r>
              <a:rPr lang="en-US" dirty="0">
                <a:solidFill>
                  <a:schemeClr val="accent1">
                    <a:lumMod val="75000"/>
                  </a:schemeClr>
                </a:solidFill>
              </a:rPr>
              <a:t> Troubleshooting/Test TTL Chips</a:t>
            </a:r>
          </a:p>
        </p:txBody>
      </p:sp>
      <p:sp>
        <p:nvSpPr>
          <p:cNvPr id="3" name="Content Placeholder 2"/>
          <p:cNvSpPr>
            <a:spLocks noGrp="1"/>
          </p:cNvSpPr>
          <p:nvPr>
            <p:ph idx="1"/>
          </p:nvPr>
        </p:nvSpPr>
        <p:spPr/>
        <p:txBody>
          <a:bodyPr/>
          <a:lstStyle/>
          <a:p>
            <a:pPr marL="0" indent="0" algn="ctr">
              <a:buNone/>
            </a:pPr>
            <a:r>
              <a:rPr lang="en-US" dirty="0" smtClean="0">
                <a:solidFill>
                  <a:schemeClr val="accent1">
                    <a:lumMod val="75000"/>
                  </a:schemeClr>
                </a:solidFill>
              </a:rPr>
              <a:t>Pictures</a:t>
            </a:r>
            <a:endParaRPr lang="en-US" dirty="0">
              <a:solidFill>
                <a:schemeClr val="accent1">
                  <a:lumMod val="75000"/>
                </a:schemeClr>
              </a:solidFill>
            </a:endParaRP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88</a:t>
            </a:fld>
            <a:endParaRPr lang="en-US"/>
          </a:p>
        </p:txBody>
      </p:sp>
      <p:pic>
        <p:nvPicPr>
          <p:cNvPr id="9" name="Picture 8"/>
          <p:cNvPicPr>
            <a:picLocks noChangeAspect="1"/>
          </p:cNvPicPr>
          <p:nvPr/>
        </p:nvPicPr>
        <p:blipFill>
          <a:blip r:embed="rId2"/>
          <a:stretch>
            <a:fillRect/>
          </a:stretch>
        </p:blipFill>
        <p:spPr>
          <a:xfrm>
            <a:off x="4312765" y="2614334"/>
            <a:ext cx="3566469" cy="2773920"/>
          </a:xfrm>
          <a:prstGeom prst="rect">
            <a:avLst/>
          </a:prstGeom>
        </p:spPr>
      </p:pic>
    </p:spTree>
    <p:extLst>
      <p:ext uri="{BB962C8B-B14F-4D97-AF65-F5344CB8AC3E}">
        <p14:creationId xmlns:p14="http://schemas.microsoft.com/office/powerpoint/2010/main" val="2788472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lumMod val="75000"/>
                  </a:schemeClr>
                </a:solidFill>
              </a:rPr>
              <a:t>Lab 12-Lissajous Pattern/</a:t>
            </a:r>
            <a:r>
              <a:rPr lang="en-US" dirty="0" err="1">
                <a:solidFill>
                  <a:schemeClr val="accent1">
                    <a:lumMod val="75000"/>
                  </a:schemeClr>
                </a:solidFill>
              </a:rPr>
              <a:t>Misc</a:t>
            </a:r>
            <a:r>
              <a:rPr lang="en-US" dirty="0">
                <a:solidFill>
                  <a:schemeClr val="accent1">
                    <a:lumMod val="75000"/>
                  </a:schemeClr>
                </a:solidFill>
              </a:rPr>
              <a:t> Troubleshooting/Test TTL Chips</a:t>
            </a:r>
          </a:p>
        </p:txBody>
      </p:sp>
      <p:sp>
        <p:nvSpPr>
          <p:cNvPr id="3" name="Content Placeholder 2"/>
          <p:cNvSpPr>
            <a:spLocks noGrp="1"/>
          </p:cNvSpPr>
          <p:nvPr>
            <p:ph idx="1"/>
          </p:nvPr>
        </p:nvSpPr>
        <p:spPr/>
        <p:txBody>
          <a:bodyPr/>
          <a:lstStyle/>
          <a:p>
            <a:pPr marL="0" indent="0" algn="ctr">
              <a:buNone/>
            </a:pPr>
            <a:r>
              <a:rPr lang="en-US" dirty="0" smtClean="0">
                <a:solidFill>
                  <a:schemeClr val="accent1">
                    <a:lumMod val="75000"/>
                  </a:schemeClr>
                </a:solidFill>
              </a:rPr>
              <a:t>Summary</a:t>
            </a:r>
          </a:p>
          <a:p>
            <a:pPr marL="0" indent="0" algn="ctr">
              <a:buNone/>
            </a:pPr>
            <a:r>
              <a:rPr lang="en-US" dirty="0" smtClean="0">
                <a:solidFill>
                  <a:schemeClr val="accent1">
                    <a:lumMod val="75000"/>
                  </a:schemeClr>
                </a:solidFill>
              </a:rPr>
              <a:t>	Using the Oscilloscope a circle was created on the main screen. It was difficult at first because, continuing to make a diagonal line. After many attempts, and a lot of frustration a circle was finally made.</a:t>
            </a:r>
          </a:p>
          <a:p>
            <a:pPr marL="0" indent="0" algn="ctr">
              <a:buNone/>
            </a:pPr>
            <a:r>
              <a:rPr lang="en-US" dirty="0" smtClean="0">
                <a:solidFill>
                  <a:schemeClr val="accent1">
                    <a:lumMod val="75000"/>
                  </a:schemeClr>
                </a:solidFill>
              </a:rPr>
              <a:t>Another circuit was created to test IC’s there were no issues.</a:t>
            </a:r>
          </a:p>
          <a:p>
            <a:pPr marL="0" indent="0" algn="ctr">
              <a:buNone/>
            </a:pPr>
            <a:r>
              <a:rPr lang="en-US" dirty="0" smtClean="0">
                <a:solidFill>
                  <a:schemeClr val="accent1">
                    <a:lumMod val="75000"/>
                  </a:schemeClr>
                </a:solidFill>
              </a:rPr>
              <a:t>With more work on the fan it was decided to us WD40 on the axel to see if that will help with the fans rotations. </a:t>
            </a:r>
          </a:p>
          <a:p>
            <a:pPr marL="0" indent="0">
              <a:buNone/>
            </a:pPr>
            <a:endParaRPr lang="en-US" dirty="0"/>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89</a:t>
            </a:fld>
            <a:endParaRPr lang="en-US"/>
          </a:p>
        </p:txBody>
      </p:sp>
    </p:spTree>
    <p:extLst>
      <p:ext uri="{BB962C8B-B14F-4D97-AF65-F5344CB8AC3E}">
        <p14:creationId xmlns:p14="http://schemas.microsoft.com/office/powerpoint/2010/main" val="3539934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63311"/>
          </a:xfrm>
        </p:spPr>
        <p:txBody>
          <a:bodyPr>
            <a:normAutofit/>
          </a:bodyPr>
          <a:lstStyle/>
          <a:p>
            <a:pPr algn="ctr"/>
            <a:r>
              <a:rPr lang="en-US" sz="4000" dirty="0" smtClean="0">
                <a:solidFill>
                  <a:srgbClr val="C00000"/>
                </a:solidFill>
              </a:rPr>
              <a:t>Lab 1 - </a:t>
            </a:r>
            <a:r>
              <a:rPr lang="en-US" sz="4000" dirty="0">
                <a:solidFill>
                  <a:srgbClr val="C00000"/>
                </a:solidFill>
              </a:rPr>
              <a:t>Test Equipment &amp; </a:t>
            </a:r>
            <a:r>
              <a:rPr lang="en-US" sz="4000" dirty="0" smtClean="0">
                <a:solidFill>
                  <a:srgbClr val="C00000"/>
                </a:solidFill>
              </a:rPr>
              <a:t>Resistors</a:t>
            </a:r>
            <a:endParaRPr lang="en-US" sz="4000" dirty="0">
              <a:solidFill>
                <a:srgbClr val="C00000"/>
              </a:solidFill>
            </a:endParaRPr>
          </a:p>
        </p:txBody>
      </p:sp>
      <p:sp>
        <p:nvSpPr>
          <p:cNvPr id="3" name="Content Placeholder 2"/>
          <p:cNvSpPr>
            <a:spLocks noGrp="1"/>
          </p:cNvSpPr>
          <p:nvPr>
            <p:ph idx="1"/>
          </p:nvPr>
        </p:nvSpPr>
        <p:spPr>
          <a:xfrm>
            <a:off x="838200" y="1376218"/>
            <a:ext cx="10515600" cy="4800745"/>
          </a:xfrm>
        </p:spPr>
        <p:txBody>
          <a:bodyPr/>
          <a:lstStyle/>
          <a:p>
            <a:pPr marL="457200" lvl="1" indent="0" algn="ctr">
              <a:buNone/>
            </a:pPr>
            <a:r>
              <a:rPr lang="en-US" b="1" dirty="0" smtClean="0">
                <a:solidFill>
                  <a:srgbClr val="C00000"/>
                </a:solidFill>
              </a:rPr>
              <a:t>Conclusion</a:t>
            </a:r>
          </a:p>
          <a:p>
            <a:pPr marL="457200" lvl="1" indent="0">
              <a:buNone/>
            </a:pPr>
            <a:endParaRPr lang="en-US" dirty="0">
              <a:solidFill>
                <a:srgbClr val="C00000"/>
              </a:solidFill>
            </a:endParaRPr>
          </a:p>
          <a:p>
            <a:pPr marL="457200" lvl="1" indent="0">
              <a:buNone/>
            </a:pPr>
            <a:r>
              <a:rPr lang="en-US" dirty="0" smtClean="0">
                <a:solidFill>
                  <a:srgbClr val="C00000"/>
                </a:solidFill>
              </a:rPr>
              <a:t>- </a:t>
            </a:r>
            <a:r>
              <a:rPr lang="en-US" dirty="0">
                <a:solidFill>
                  <a:srgbClr val="C00000"/>
                </a:solidFill>
              </a:rPr>
              <a:t>I learned how the resistor color-code system works, and how to calculate their values. </a:t>
            </a:r>
          </a:p>
          <a:p>
            <a:pPr marL="457200" lvl="1" indent="0">
              <a:buNone/>
            </a:pPr>
            <a:endParaRPr lang="en-US" dirty="0">
              <a:solidFill>
                <a:srgbClr val="C00000"/>
              </a:solidFill>
            </a:endParaRPr>
          </a:p>
          <a:p>
            <a:pPr marL="457200" lvl="1" indent="0">
              <a:buNone/>
            </a:pPr>
            <a:r>
              <a:rPr lang="en-US" dirty="0">
                <a:solidFill>
                  <a:srgbClr val="C00000"/>
                </a:solidFill>
              </a:rPr>
              <a:t>- Everything worked just fine, the only issue found was a resistor which was below the nominal. </a:t>
            </a:r>
          </a:p>
          <a:p>
            <a:pPr marL="457200" lvl="1" indent="0">
              <a:buNone/>
            </a:pPr>
            <a:endParaRPr lang="en-US" dirty="0"/>
          </a:p>
        </p:txBody>
      </p:sp>
      <p:sp>
        <p:nvSpPr>
          <p:cNvPr id="4" name="Footer Placeholder 3"/>
          <p:cNvSpPr>
            <a:spLocks noGrp="1"/>
          </p:cNvSpPr>
          <p:nvPr>
            <p:ph type="ftr" sz="quarter" idx="11"/>
          </p:nvPr>
        </p:nvSpPr>
        <p:spPr>
          <a:xfrm>
            <a:off x="838199" y="6356349"/>
            <a:ext cx="2009775" cy="365125"/>
          </a:xfrm>
        </p:spPr>
        <p:txBody>
          <a:bodyPr/>
          <a:lstStyle/>
          <a:p>
            <a:pPr algn="l"/>
            <a:r>
              <a:rPr lang="en-US" dirty="0"/>
              <a:t>EECT 101-50C Lab Notebook</a:t>
            </a:r>
          </a:p>
        </p:txBody>
      </p:sp>
      <p:sp>
        <p:nvSpPr>
          <p:cNvPr id="5" name="Slide Number Placeholder 4"/>
          <p:cNvSpPr>
            <a:spLocks noGrp="1"/>
          </p:cNvSpPr>
          <p:nvPr>
            <p:ph type="sldNum" sz="quarter" idx="12"/>
          </p:nvPr>
        </p:nvSpPr>
        <p:spPr/>
        <p:txBody>
          <a:bodyPr/>
          <a:lstStyle/>
          <a:p>
            <a:fld id="{B205E3D1-8C80-40C9-AABD-810F903285A1}" type="slidenum">
              <a:rPr lang="en-US" smtClean="0"/>
              <a:t>9</a:t>
            </a:fld>
            <a:endParaRPr lang="en-US"/>
          </a:p>
        </p:txBody>
      </p:sp>
      <p:pic>
        <p:nvPicPr>
          <p:cNvPr id="10" name="Picture 9"/>
          <p:cNvPicPr>
            <a:picLocks noChangeAspect="1"/>
          </p:cNvPicPr>
          <p:nvPr/>
        </p:nvPicPr>
        <p:blipFill>
          <a:blip r:embed="rId2"/>
          <a:stretch>
            <a:fillRect/>
          </a:stretch>
        </p:blipFill>
        <p:spPr>
          <a:xfrm>
            <a:off x="6799118" y="4324350"/>
            <a:ext cx="3810000" cy="2533650"/>
          </a:xfrm>
          <a:prstGeom prst="rect">
            <a:avLst/>
          </a:prstGeom>
        </p:spPr>
      </p:pic>
    </p:spTree>
    <p:extLst>
      <p:ext uri="{BB962C8B-B14F-4D97-AF65-F5344CB8AC3E}">
        <p14:creationId xmlns:p14="http://schemas.microsoft.com/office/powerpoint/2010/main" val="1593654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5701" y="2027622"/>
            <a:ext cx="2967609" cy="3715446"/>
          </a:xfrm>
          <a:prstGeom prst="rect">
            <a:avLst/>
          </a:prstGeom>
        </p:spPr>
      </p:pic>
      <p:sp>
        <p:nvSpPr>
          <p:cNvPr id="2" name="Title 1"/>
          <p:cNvSpPr>
            <a:spLocks noGrp="1"/>
          </p:cNvSpPr>
          <p:nvPr>
            <p:ph type="title"/>
          </p:nvPr>
        </p:nvSpPr>
        <p:spPr>
          <a:xfrm>
            <a:off x="1060621" y="1913838"/>
            <a:ext cx="10515600" cy="2814493"/>
          </a:xfrm>
        </p:spPr>
        <p:txBody>
          <a:bodyPr/>
          <a:lstStyle/>
          <a:p>
            <a:pPr algn="ctr"/>
            <a:r>
              <a:rPr lang="en-US" dirty="0" smtClean="0">
                <a:solidFill>
                  <a:srgbClr val="9933FF"/>
                </a:solidFill>
              </a:rPr>
              <a:t>Lab 13 - </a:t>
            </a:r>
            <a:r>
              <a:rPr lang="en-US" dirty="0">
                <a:solidFill>
                  <a:srgbClr val="9933FF"/>
                </a:solidFill>
              </a:rPr>
              <a:t>AC to DC Power Supplies</a:t>
            </a:r>
          </a:p>
        </p:txBody>
      </p:sp>
      <p:sp>
        <p:nvSpPr>
          <p:cNvPr id="4" name="Footer Placeholder 3"/>
          <p:cNvSpPr>
            <a:spLocks noGrp="1"/>
          </p:cNvSpPr>
          <p:nvPr>
            <p:ph type="ftr" sz="quarter" idx="11"/>
          </p:nvPr>
        </p:nvSpPr>
        <p:spPr/>
        <p:txBody>
          <a:bodyPr/>
          <a:lstStyle/>
          <a:p>
            <a:r>
              <a:rPr lang="en-US" dirty="0" smtClean="0"/>
              <a:t>EECT 101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90</a:t>
            </a:fld>
            <a:endParaRPr lang="en-US"/>
          </a:p>
        </p:txBody>
      </p:sp>
      <p:pic>
        <p:nvPicPr>
          <p:cNvPr id="22530" name="Picture 2" descr="http://cdn.mysitemyway.com/etc-mysitemyway/icons/legacy-previews/icons/green-grunge-clipart-icons-transport-travel/038895-green-grunge-clipart-icon-transport-travel-star-trek-sc4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3607" y="-703203"/>
            <a:ext cx="4163695" cy="4163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517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9933FF"/>
                </a:solidFill>
              </a:rPr>
              <a:t>Lab 13 - AC to DC Power Supplies</a:t>
            </a:r>
            <a:endParaRPr lang="en-US" dirty="0">
              <a:solidFill>
                <a:srgbClr val="FFC000"/>
              </a:solidFill>
            </a:endParaRPr>
          </a:p>
        </p:txBody>
      </p:sp>
      <p:sp>
        <p:nvSpPr>
          <p:cNvPr id="3" name="Content Placeholder 2"/>
          <p:cNvSpPr>
            <a:spLocks noGrp="1"/>
          </p:cNvSpPr>
          <p:nvPr>
            <p:ph idx="1"/>
          </p:nvPr>
        </p:nvSpPr>
        <p:spPr/>
        <p:txBody>
          <a:bodyPr/>
          <a:lstStyle/>
          <a:p>
            <a:pPr marL="0" indent="0">
              <a:buNone/>
            </a:pPr>
            <a:r>
              <a:rPr lang="en-US" dirty="0" smtClean="0">
                <a:solidFill>
                  <a:srgbClr val="9966FF"/>
                </a:solidFill>
              </a:rPr>
              <a:t>Objective</a:t>
            </a:r>
          </a:p>
          <a:p>
            <a:pPr marL="0" indent="0">
              <a:buNone/>
            </a:pPr>
            <a:r>
              <a:rPr lang="en-US" dirty="0">
                <a:solidFill>
                  <a:srgbClr val="9966FF"/>
                </a:solidFill>
              </a:rPr>
              <a:t>Research how AC is converted to DC for a low voltage power supply.</a:t>
            </a:r>
            <a:endParaRPr lang="en-US" dirty="0" smtClean="0">
              <a:solidFill>
                <a:srgbClr val="9966FF"/>
              </a:solidFill>
            </a:endParaRPr>
          </a:p>
          <a:p>
            <a:pPr marL="0" indent="0">
              <a:buNone/>
            </a:pPr>
            <a:endParaRPr lang="en-US" dirty="0">
              <a:solidFill>
                <a:srgbClr val="9966FF"/>
              </a:solidFill>
            </a:endParaRPr>
          </a:p>
          <a:p>
            <a:pPr marL="0" indent="0">
              <a:buNone/>
            </a:pPr>
            <a:r>
              <a:rPr lang="en-US" dirty="0" smtClean="0">
                <a:solidFill>
                  <a:srgbClr val="9966FF"/>
                </a:solidFill>
              </a:rPr>
              <a:t>Equipment Used</a:t>
            </a:r>
          </a:p>
          <a:p>
            <a:pPr marL="0" indent="0">
              <a:buNone/>
            </a:pPr>
            <a:r>
              <a:rPr lang="en-US" dirty="0" smtClean="0">
                <a:solidFill>
                  <a:srgbClr val="9966FF"/>
                </a:solidFill>
              </a:rPr>
              <a:t>Oscilloscope: </a:t>
            </a:r>
            <a:r>
              <a:rPr lang="en-US" dirty="0">
                <a:solidFill>
                  <a:srgbClr val="9966FF"/>
                </a:solidFill>
              </a:rPr>
              <a:t>(TDS-220 SN:B083238</a:t>
            </a:r>
            <a:r>
              <a:rPr lang="en-US" dirty="0" smtClean="0">
                <a:solidFill>
                  <a:srgbClr val="9966FF"/>
                </a:solidFill>
              </a:rPr>
              <a:t>)</a:t>
            </a:r>
          </a:p>
          <a:p>
            <a:pPr marL="0" indent="0">
              <a:buNone/>
            </a:pPr>
            <a:r>
              <a:rPr lang="en-US" dirty="0">
                <a:solidFill>
                  <a:srgbClr val="9966FF"/>
                </a:solidFill>
              </a:rPr>
              <a:t>Digital Multimeter: (GDM-8245 SN: CL860260)</a:t>
            </a:r>
          </a:p>
          <a:p>
            <a:pPr marL="0" indent="0">
              <a:buNone/>
            </a:pPr>
            <a:endParaRPr lang="en-US" dirty="0">
              <a:solidFill>
                <a:srgbClr val="7030A0"/>
              </a:solidFill>
            </a:endParaRPr>
          </a:p>
          <a:p>
            <a:pPr marL="0" indent="0">
              <a:buNone/>
            </a:pPr>
            <a:endParaRPr lang="en-US" dirty="0">
              <a:solidFill>
                <a:srgbClr val="FFC000"/>
              </a:solidFill>
            </a:endParaRP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91</a:t>
            </a:fld>
            <a:endParaRPr lang="en-US" dirty="0"/>
          </a:p>
        </p:txBody>
      </p:sp>
      <p:pic>
        <p:nvPicPr>
          <p:cNvPr id="6" name="Picture 5"/>
          <p:cNvPicPr>
            <a:picLocks noChangeAspect="1"/>
          </p:cNvPicPr>
          <p:nvPr/>
        </p:nvPicPr>
        <p:blipFill>
          <a:blip r:embed="rId2"/>
          <a:stretch>
            <a:fillRect/>
          </a:stretch>
        </p:blipFill>
        <p:spPr>
          <a:xfrm>
            <a:off x="7967756" y="2770631"/>
            <a:ext cx="3122392" cy="3109595"/>
          </a:xfrm>
          <a:prstGeom prst="rect">
            <a:avLst/>
          </a:prstGeom>
        </p:spPr>
      </p:pic>
    </p:spTree>
    <p:extLst>
      <p:ext uri="{BB962C8B-B14F-4D97-AF65-F5344CB8AC3E}">
        <p14:creationId xmlns:p14="http://schemas.microsoft.com/office/powerpoint/2010/main" val="26124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9933FF"/>
                </a:solidFill>
              </a:rPr>
              <a:t>Lab 13 - AC to DC Power Supplies</a:t>
            </a:r>
            <a:endParaRPr lang="en-US" dirty="0"/>
          </a:p>
        </p:txBody>
      </p:sp>
      <p:sp>
        <p:nvSpPr>
          <p:cNvPr id="3" name="Content Placeholder 2"/>
          <p:cNvSpPr>
            <a:spLocks noGrp="1"/>
          </p:cNvSpPr>
          <p:nvPr>
            <p:ph idx="1"/>
          </p:nvPr>
        </p:nvSpPr>
        <p:spPr/>
        <p:txBody>
          <a:bodyPr/>
          <a:lstStyle/>
          <a:p>
            <a:pPr marL="0" indent="0" algn="ctr">
              <a:buNone/>
            </a:pPr>
            <a:r>
              <a:rPr lang="en-US" dirty="0" smtClean="0">
                <a:solidFill>
                  <a:srgbClr val="9966FF"/>
                </a:solidFill>
              </a:rPr>
              <a:t>My Research </a:t>
            </a:r>
          </a:p>
          <a:p>
            <a:pPr marL="0" indent="0">
              <a:buNone/>
            </a:pPr>
            <a:r>
              <a:rPr lang="en-US" i="1" dirty="0"/>
              <a:t>http://</a:t>
            </a:r>
            <a:r>
              <a:rPr lang="en-US" i="1" dirty="0" smtClean="0"/>
              <a:t>www.cableorganizer.com/articles/ac-power.htm </a:t>
            </a:r>
            <a:r>
              <a:rPr lang="en-US" dirty="0" smtClean="0">
                <a:solidFill>
                  <a:srgbClr val="9966FF"/>
                </a:solidFill>
              </a:rPr>
              <a:t>(Difference between AC to DC)</a:t>
            </a:r>
          </a:p>
          <a:p>
            <a:pPr marL="0" indent="0" algn="ctr">
              <a:buNone/>
            </a:pPr>
            <a:endParaRPr lang="en-US" dirty="0" smtClean="0">
              <a:solidFill>
                <a:srgbClr val="9966FF"/>
              </a:solidFill>
            </a:endParaRPr>
          </a:p>
          <a:p>
            <a:pPr marL="0" indent="0">
              <a:buNone/>
            </a:pPr>
            <a:r>
              <a:rPr lang="en-US" i="1" dirty="0" smtClean="0"/>
              <a:t>https</a:t>
            </a:r>
            <a:r>
              <a:rPr lang="en-US" i="1" dirty="0"/>
              <a:t>://</a:t>
            </a:r>
            <a:r>
              <a:rPr lang="en-US" i="1" dirty="0" smtClean="0"/>
              <a:t>learn.sparkfun.com/tutorials/alternating-current-ac-vs-direct-current-dc </a:t>
            </a:r>
            <a:r>
              <a:rPr lang="en-US" dirty="0" smtClean="0">
                <a:solidFill>
                  <a:srgbClr val="9966FF"/>
                </a:solidFill>
              </a:rPr>
              <a:t>(Info on alternating current)</a:t>
            </a:r>
            <a:endParaRPr lang="en-US" dirty="0">
              <a:solidFill>
                <a:srgbClr val="9966FF"/>
              </a:solidFill>
            </a:endParaRP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92</a:t>
            </a:fld>
            <a:endParaRPr lang="en-US"/>
          </a:p>
        </p:txBody>
      </p:sp>
    </p:spTree>
    <p:extLst>
      <p:ext uri="{BB962C8B-B14F-4D97-AF65-F5344CB8AC3E}">
        <p14:creationId xmlns:p14="http://schemas.microsoft.com/office/powerpoint/2010/main" val="474549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9933FF"/>
                </a:solidFill>
              </a:rPr>
              <a:t>Lab 13 - AC to DC Power Supplies</a:t>
            </a:r>
            <a:endParaRPr lang="en-US" dirty="0">
              <a:solidFill>
                <a:schemeClr val="accent1">
                  <a:lumMod val="75000"/>
                </a:schemeClr>
              </a:solidFill>
            </a:endParaRPr>
          </a:p>
        </p:txBody>
      </p:sp>
      <p:sp>
        <p:nvSpPr>
          <p:cNvPr id="3" name="Content Placeholder 2"/>
          <p:cNvSpPr>
            <a:spLocks noGrp="1"/>
          </p:cNvSpPr>
          <p:nvPr>
            <p:ph idx="1"/>
          </p:nvPr>
        </p:nvSpPr>
        <p:spPr/>
        <p:txBody>
          <a:bodyPr/>
          <a:lstStyle/>
          <a:p>
            <a:pPr marL="0" indent="0" algn="ctr">
              <a:buNone/>
            </a:pPr>
            <a:r>
              <a:rPr lang="en-US" dirty="0" smtClean="0">
                <a:solidFill>
                  <a:srgbClr val="9933FF"/>
                </a:solidFill>
              </a:rPr>
              <a:t>Procedures</a:t>
            </a:r>
          </a:p>
          <a:p>
            <a:pPr marL="514350" indent="-514350" algn="ctr">
              <a:buAutoNum type="arabicPeriod"/>
            </a:pPr>
            <a:r>
              <a:rPr lang="en-US" dirty="0" smtClean="0">
                <a:solidFill>
                  <a:srgbClr val="9933FF"/>
                </a:solidFill>
              </a:rPr>
              <a:t>Use </a:t>
            </a:r>
            <a:r>
              <a:rPr lang="en-US" dirty="0">
                <a:solidFill>
                  <a:srgbClr val="9933FF"/>
                </a:solidFill>
              </a:rPr>
              <a:t>a function generator as </a:t>
            </a:r>
            <a:r>
              <a:rPr lang="en-US" dirty="0" smtClean="0">
                <a:solidFill>
                  <a:srgbClr val="9933FF"/>
                </a:solidFill>
              </a:rPr>
              <a:t>a secondary </a:t>
            </a:r>
            <a:r>
              <a:rPr lang="en-US" dirty="0">
                <a:solidFill>
                  <a:srgbClr val="9933FF"/>
                </a:solidFill>
              </a:rPr>
              <a:t>output of the transformer, by using a sine wave at 60 Hz. </a:t>
            </a:r>
            <a:endParaRPr lang="en-US" dirty="0" smtClean="0">
              <a:solidFill>
                <a:srgbClr val="9933FF"/>
              </a:solidFill>
            </a:endParaRPr>
          </a:p>
          <a:p>
            <a:pPr marL="514350" indent="-514350" algn="ctr">
              <a:buAutoNum type="arabicPeriod"/>
            </a:pPr>
            <a:r>
              <a:rPr lang="en-US" dirty="0" smtClean="0">
                <a:solidFill>
                  <a:srgbClr val="9933FF"/>
                </a:solidFill>
              </a:rPr>
              <a:t>Set </a:t>
            </a:r>
            <a:r>
              <a:rPr lang="en-US" dirty="0">
                <a:solidFill>
                  <a:srgbClr val="9933FF"/>
                </a:solidFill>
              </a:rPr>
              <a:t>the function generator amplitude so that it provides 5VDC at the output of my power supply.  </a:t>
            </a:r>
            <a:endParaRPr lang="en-US" dirty="0" smtClean="0">
              <a:solidFill>
                <a:srgbClr val="9933FF"/>
              </a:solidFill>
            </a:endParaRPr>
          </a:p>
          <a:p>
            <a:pPr marL="514350" indent="-514350" algn="ctr">
              <a:buAutoNum type="arabicPeriod"/>
            </a:pPr>
            <a:r>
              <a:rPr lang="en-US" dirty="0" smtClean="0">
                <a:solidFill>
                  <a:srgbClr val="9933FF"/>
                </a:solidFill>
              </a:rPr>
              <a:t>Show </a:t>
            </a:r>
            <a:r>
              <a:rPr lang="en-US" dirty="0">
                <a:solidFill>
                  <a:srgbClr val="9933FF"/>
                </a:solidFill>
              </a:rPr>
              <a:t>on the oscilloscope the sine wave on channel 1, and the 5VDC output on channel 2.  Took pictures of breadboard, scope, function generator. </a:t>
            </a: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93</a:t>
            </a:fld>
            <a:endParaRPr lang="en-US"/>
          </a:p>
        </p:txBody>
      </p:sp>
    </p:spTree>
    <p:extLst>
      <p:ext uri="{BB962C8B-B14F-4D97-AF65-F5344CB8AC3E}">
        <p14:creationId xmlns:p14="http://schemas.microsoft.com/office/powerpoint/2010/main" val="485272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7030A0"/>
                </a:solidFill>
              </a:rPr>
              <a:t>Lab 13 - AC to DC Power Supplies/</a:t>
            </a:r>
            <a:r>
              <a:rPr lang="en-US" dirty="0" err="1">
                <a:solidFill>
                  <a:srgbClr val="7030A0"/>
                </a:solidFill>
              </a:rPr>
              <a:t>Misc</a:t>
            </a:r>
            <a:r>
              <a:rPr lang="en-US" dirty="0">
                <a:solidFill>
                  <a:srgbClr val="7030A0"/>
                </a:solidFill>
              </a:rPr>
              <a:t> Troubleshooting</a:t>
            </a:r>
          </a:p>
        </p:txBody>
      </p:sp>
      <p:sp>
        <p:nvSpPr>
          <p:cNvPr id="3" name="Content Placeholder 2"/>
          <p:cNvSpPr>
            <a:spLocks noGrp="1"/>
          </p:cNvSpPr>
          <p:nvPr>
            <p:ph idx="1"/>
          </p:nvPr>
        </p:nvSpPr>
        <p:spPr/>
        <p:txBody>
          <a:bodyPr/>
          <a:lstStyle/>
          <a:p>
            <a:pPr marL="0" indent="0" algn="ctr">
              <a:buNone/>
            </a:pPr>
            <a:r>
              <a:rPr lang="en-US" dirty="0" smtClean="0">
                <a:solidFill>
                  <a:srgbClr val="7030A0"/>
                </a:solidFill>
              </a:rPr>
              <a:t> </a:t>
            </a:r>
            <a:r>
              <a:rPr lang="en-US" b="1" dirty="0">
                <a:solidFill>
                  <a:srgbClr val="7030A0"/>
                </a:solidFill>
              </a:rPr>
              <a:t>Question:  </a:t>
            </a:r>
            <a:r>
              <a:rPr lang="en-US" i="1" dirty="0">
                <a:solidFill>
                  <a:srgbClr val="7030A0"/>
                </a:solidFill>
              </a:rPr>
              <a:t>Why does the sine wave amplitude have to be higher than 5V?</a:t>
            </a:r>
            <a:endParaRPr lang="en-US" i="1" dirty="0" smtClean="0">
              <a:solidFill>
                <a:srgbClr val="7030A0"/>
              </a:solidFill>
            </a:endParaRPr>
          </a:p>
          <a:p>
            <a:pPr marL="0" indent="0" algn="ctr">
              <a:buNone/>
            </a:pPr>
            <a:endParaRPr lang="en-US" dirty="0" smtClean="0">
              <a:solidFill>
                <a:srgbClr val="7030A0"/>
              </a:solidFill>
            </a:endParaRPr>
          </a:p>
          <a:p>
            <a:pPr marL="0" indent="0" algn="ctr">
              <a:buNone/>
            </a:pPr>
            <a:r>
              <a:rPr lang="en-US" b="1" dirty="0" smtClean="0">
                <a:solidFill>
                  <a:srgbClr val="7030A0"/>
                </a:solidFill>
              </a:rPr>
              <a:t>Answer: </a:t>
            </a:r>
            <a:r>
              <a:rPr lang="en-US" dirty="0" smtClean="0">
                <a:solidFill>
                  <a:srgbClr val="7030A0"/>
                </a:solidFill>
              </a:rPr>
              <a:t>Because </a:t>
            </a:r>
            <a:r>
              <a:rPr lang="en-US" dirty="0" smtClean="0">
                <a:solidFill>
                  <a:srgbClr val="7030A0"/>
                </a:solidFill>
              </a:rPr>
              <a:t>the actual DC equivalent value of the sine wave is 0.707 x peak value. So in order to get five vaults doc equivalent the peak must be 7.07 volts. This is because it is constantly changing over time, and is never the same value at different points on time.</a:t>
            </a:r>
            <a:endParaRPr lang="en-US" dirty="0">
              <a:solidFill>
                <a:srgbClr val="7030A0"/>
              </a:solidFill>
            </a:endParaRP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94</a:t>
            </a:fld>
            <a:endParaRPr lang="en-US"/>
          </a:p>
        </p:txBody>
      </p:sp>
    </p:spTree>
    <p:extLst>
      <p:ext uri="{BB962C8B-B14F-4D97-AF65-F5344CB8AC3E}">
        <p14:creationId xmlns:p14="http://schemas.microsoft.com/office/powerpoint/2010/main" val="2359510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9933FF"/>
                </a:solidFill>
              </a:rPr>
              <a:t>Lab 13 - AC to DC Power Supplies</a:t>
            </a:r>
            <a:endParaRPr lang="en-US" dirty="0">
              <a:solidFill>
                <a:schemeClr val="accent1">
                  <a:lumMod val="75000"/>
                </a:schemeClr>
              </a:solidFill>
            </a:endParaRPr>
          </a:p>
        </p:txBody>
      </p:sp>
      <p:sp>
        <p:nvSpPr>
          <p:cNvPr id="3" name="Content Placeholder 2"/>
          <p:cNvSpPr>
            <a:spLocks noGrp="1"/>
          </p:cNvSpPr>
          <p:nvPr>
            <p:ph idx="1"/>
          </p:nvPr>
        </p:nvSpPr>
        <p:spPr/>
        <p:txBody>
          <a:bodyPr/>
          <a:lstStyle/>
          <a:p>
            <a:pPr marL="0" indent="0" algn="ctr">
              <a:buNone/>
            </a:pPr>
            <a:r>
              <a:rPr lang="en-US" dirty="0" smtClean="0">
                <a:solidFill>
                  <a:srgbClr val="9933FF"/>
                </a:solidFill>
              </a:rPr>
              <a:t>Pictures</a:t>
            </a:r>
            <a:endParaRPr lang="en-US" dirty="0">
              <a:solidFill>
                <a:srgbClr val="9933FF"/>
              </a:solidFill>
            </a:endParaRP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95</a:t>
            </a:fld>
            <a:endParaRPr lang="en-US"/>
          </a:p>
        </p:txBody>
      </p:sp>
      <p:pic>
        <p:nvPicPr>
          <p:cNvPr id="6" name="Picture 5"/>
          <p:cNvPicPr>
            <a:picLocks noChangeAspect="1"/>
          </p:cNvPicPr>
          <p:nvPr/>
        </p:nvPicPr>
        <p:blipFill>
          <a:blip r:embed="rId2"/>
          <a:stretch>
            <a:fillRect/>
          </a:stretch>
        </p:blipFill>
        <p:spPr>
          <a:xfrm>
            <a:off x="363681" y="1462783"/>
            <a:ext cx="4169718" cy="3254625"/>
          </a:xfrm>
          <a:prstGeom prst="rect">
            <a:avLst/>
          </a:prstGeom>
        </p:spPr>
      </p:pic>
      <p:pic>
        <p:nvPicPr>
          <p:cNvPr id="7" name="Content Placeholder 7"/>
          <p:cNvPicPr>
            <a:picLocks noChangeAspect="1"/>
          </p:cNvPicPr>
          <p:nvPr/>
        </p:nvPicPr>
        <p:blipFill>
          <a:blip r:embed="rId3"/>
          <a:stretch>
            <a:fillRect/>
          </a:stretch>
        </p:blipFill>
        <p:spPr>
          <a:xfrm>
            <a:off x="7437644" y="1419194"/>
            <a:ext cx="4290088" cy="2728346"/>
          </a:xfrm>
          <a:prstGeom prst="rect">
            <a:avLst/>
          </a:prstGeom>
        </p:spPr>
      </p:pic>
      <p:pic>
        <p:nvPicPr>
          <p:cNvPr id="8" name="Content Placeholder 5"/>
          <p:cNvPicPr>
            <a:picLocks noChangeAspect="1"/>
          </p:cNvPicPr>
          <p:nvPr/>
        </p:nvPicPr>
        <p:blipFill>
          <a:blip r:embed="rId4"/>
          <a:stretch>
            <a:fillRect/>
          </a:stretch>
        </p:blipFill>
        <p:spPr>
          <a:xfrm>
            <a:off x="4766364" y="4175618"/>
            <a:ext cx="4469456" cy="2136282"/>
          </a:xfrm>
          <a:prstGeom prst="rect">
            <a:avLst/>
          </a:prstGeom>
        </p:spPr>
      </p:pic>
      <p:sp>
        <p:nvSpPr>
          <p:cNvPr id="10" name="Rectangle 9"/>
          <p:cNvSpPr/>
          <p:nvPr/>
        </p:nvSpPr>
        <p:spPr>
          <a:xfrm>
            <a:off x="1138012" y="4645208"/>
            <a:ext cx="3161892" cy="175432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smtClean="0">
                <a:ln/>
                <a:solidFill>
                  <a:schemeClr val="accent3"/>
                </a:solidFill>
                <a:effectLst/>
              </a:rPr>
              <a:t>AC to DC</a:t>
            </a:r>
          </a:p>
          <a:p>
            <a:pPr algn="ctr"/>
            <a:r>
              <a:rPr lang="en-US" sz="5400" b="1" dirty="0" smtClean="0">
                <a:ln/>
                <a:solidFill>
                  <a:schemeClr val="accent3"/>
                </a:solidFill>
              </a:rPr>
              <a:t>Sine Wave</a:t>
            </a:r>
            <a:endParaRPr lang="en-US" sz="5400" b="1" cap="none" spc="0" dirty="0">
              <a:ln/>
              <a:solidFill>
                <a:schemeClr val="accent3"/>
              </a:solidFill>
              <a:effectLst/>
            </a:endParaRPr>
          </a:p>
        </p:txBody>
      </p:sp>
    </p:spTree>
    <p:extLst>
      <p:ext uri="{BB962C8B-B14F-4D97-AF65-F5344CB8AC3E}">
        <p14:creationId xmlns:p14="http://schemas.microsoft.com/office/powerpoint/2010/main" val="335301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9933FF"/>
                </a:solidFill>
              </a:rPr>
              <a:t>Lab 13 - AC to DC Power Supplies</a:t>
            </a:r>
            <a:endParaRPr lang="en-US" dirty="0"/>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96</a:t>
            </a:fld>
            <a:endParaRPr lang="en-US"/>
          </a:p>
        </p:txBody>
      </p:sp>
      <p:pic>
        <p:nvPicPr>
          <p:cNvPr id="7" name="Picture 6"/>
          <p:cNvPicPr>
            <a:picLocks noChangeAspect="1"/>
          </p:cNvPicPr>
          <p:nvPr/>
        </p:nvPicPr>
        <p:blipFill>
          <a:blip r:embed="rId2"/>
          <a:stretch>
            <a:fillRect/>
          </a:stretch>
        </p:blipFill>
        <p:spPr>
          <a:xfrm rot="5400000">
            <a:off x="5109063" y="3083414"/>
            <a:ext cx="3132044" cy="3413829"/>
          </a:xfrm>
          <a:prstGeom prst="rect">
            <a:avLst/>
          </a:prstGeom>
        </p:spPr>
      </p:pic>
      <p:pic>
        <p:nvPicPr>
          <p:cNvPr id="10" name="Picture 9"/>
          <p:cNvPicPr>
            <a:picLocks noChangeAspect="1"/>
          </p:cNvPicPr>
          <p:nvPr/>
        </p:nvPicPr>
        <p:blipFill>
          <a:blip r:embed="rId3"/>
          <a:stretch>
            <a:fillRect/>
          </a:stretch>
        </p:blipFill>
        <p:spPr>
          <a:xfrm rot="5400000">
            <a:off x="993749" y="614872"/>
            <a:ext cx="3070141" cy="4551663"/>
          </a:xfrm>
          <a:prstGeom prst="rect">
            <a:avLst/>
          </a:prstGeom>
        </p:spPr>
      </p:pic>
      <p:sp>
        <p:nvSpPr>
          <p:cNvPr id="8" name="Rectangle 7"/>
          <p:cNvSpPr/>
          <p:nvPr/>
        </p:nvSpPr>
        <p:spPr>
          <a:xfrm>
            <a:off x="7237090" y="1598041"/>
            <a:ext cx="4458208" cy="258532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smtClean="0">
                <a:ln/>
                <a:solidFill>
                  <a:schemeClr val="accent3"/>
                </a:solidFill>
                <a:effectLst/>
              </a:rPr>
              <a:t>30 yr. old</a:t>
            </a:r>
          </a:p>
          <a:p>
            <a:pPr algn="ctr"/>
            <a:r>
              <a:rPr lang="en-US" sz="5400" b="1" dirty="0" smtClean="0">
                <a:ln/>
                <a:solidFill>
                  <a:schemeClr val="accent3"/>
                </a:solidFill>
              </a:rPr>
              <a:t>Custom Supply</a:t>
            </a:r>
          </a:p>
          <a:p>
            <a:pPr algn="ctr"/>
            <a:r>
              <a:rPr lang="en-US" sz="5400" b="1" cap="none" spc="0" dirty="0" smtClean="0">
                <a:ln/>
                <a:solidFill>
                  <a:schemeClr val="accent3"/>
                </a:solidFill>
                <a:effectLst/>
              </a:rPr>
              <a:t>Test</a:t>
            </a:r>
            <a:endParaRPr lang="en-US" sz="5400" b="1" cap="none" spc="0" dirty="0">
              <a:ln/>
              <a:solidFill>
                <a:schemeClr val="accent3"/>
              </a:solidFill>
              <a:effectLst/>
            </a:endParaRPr>
          </a:p>
        </p:txBody>
      </p:sp>
    </p:spTree>
    <p:extLst>
      <p:ext uri="{BB962C8B-B14F-4D97-AF65-F5344CB8AC3E}">
        <p14:creationId xmlns:p14="http://schemas.microsoft.com/office/powerpoint/2010/main" val="7643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9933FF"/>
                </a:solidFill>
              </a:rPr>
              <a:t>Lab 13 - AC to DC Power Supplies</a:t>
            </a:r>
            <a:endParaRPr lang="en-US" dirty="0"/>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97</a:t>
            </a:fld>
            <a:endParaRPr lang="en-US"/>
          </a:p>
        </p:txBody>
      </p:sp>
      <p:sp>
        <p:nvSpPr>
          <p:cNvPr id="8" name="Rectangle 7"/>
          <p:cNvSpPr/>
          <p:nvPr/>
        </p:nvSpPr>
        <p:spPr>
          <a:xfrm>
            <a:off x="5149243" y="1108800"/>
            <a:ext cx="2697085" cy="156966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800" b="1" dirty="0" smtClean="0">
                <a:ln/>
                <a:solidFill>
                  <a:schemeClr val="accent3"/>
                </a:solidFill>
              </a:rPr>
              <a:t>Home </a:t>
            </a:r>
          </a:p>
          <a:p>
            <a:pPr algn="ctr"/>
            <a:r>
              <a:rPr lang="en-US" sz="4800" b="1" dirty="0" smtClean="0">
                <a:ln/>
                <a:solidFill>
                  <a:schemeClr val="accent3"/>
                </a:solidFill>
              </a:rPr>
              <a:t>Electronic</a:t>
            </a:r>
            <a:endParaRPr lang="en-US" sz="4800" b="1" cap="none" spc="0" dirty="0">
              <a:ln/>
              <a:solidFill>
                <a:schemeClr val="accent3"/>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11660" y="2409296"/>
            <a:ext cx="4217900" cy="4298369"/>
          </a:xfrm>
          <a:prstGeom prst="rect">
            <a:avLst/>
          </a:prstGeom>
        </p:spPr>
      </p:pic>
      <p:pic>
        <p:nvPicPr>
          <p:cNvPr id="6" name="Picture 5"/>
          <p:cNvPicPr>
            <a:picLocks noChangeAspect="1"/>
          </p:cNvPicPr>
          <p:nvPr/>
        </p:nvPicPr>
        <p:blipFill>
          <a:blip r:embed="rId3"/>
          <a:stretch>
            <a:fillRect/>
          </a:stretch>
        </p:blipFill>
        <p:spPr>
          <a:xfrm>
            <a:off x="6982021" y="2499259"/>
            <a:ext cx="4797634" cy="3857091"/>
          </a:xfrm>
          <a:prstGeom prst="rect">
            <a:avLst/>
          </a:prstGeom>
        </p:spPr>
      </p:pic>
    </p:spTree>
    <p:extLst>
      <p:ext uri="{BB962C8B-B14F-4D97-AF65-F5344CB8AC3E}">
        <p14:creationId xmlns:p14="http://schemas.microsoft.com/office/powerpoint/2010/main" val="1510262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9933FF"/>
                </a:solidFill>
              </a:rPr>
              <a:t>Lab 13 - AC to DC Power Supplies</a:t>
            </a:r>
            <a:endParaRPr lang="en-US" dirty="0">
              <a:solidFill>
                <a:schemeClr val="accent1">
                  <a:lumMod val="75000"/>
                </a:schemeClr>
              </a:solidFill>
            </a:endParaRPr>
          </a:p>
        </p:txBody>
      </p:sp>
      <p:sp>
        <p:nvSpPr>
          <p:cNvPr id="3" name="Content Placeholder 2"/>
          <p:cNvSpPr>
            <a:spLocks noGrp="1"/>
          </p:cNvSpPr>
          <p:nvPr>
            <p:ph idx="1"/>
          </p:nvPr>
        </p:nvSpPr>
        <p:spPr/>
        <p:txBody>
          <a:bodyPr/>
          <a:lstStyle/>
          <a:p>
            <a:pPr marL="0" indent="0" algn="ctr">
              <a:buNone/>
            </a:pPr>
            <a:r>
              <a:rPr lang="en-US" dirty="0" smtClean="0">
                <a:solidFill>
                  <a:srgbClr val="9933FF"/>
                </a:solidFill>
              </a:rPr>
              <a:t>Summary</a:t>
            </a:r>
          </a:p>
          <a:p>
            <a:pPr marL="0" indent="0" algn="ctr">
              <a:buNone/>
            </a:pPr>
            <a:r>
              <a:rPr lang="en-US" dirty="0" smtClean="0">
                <a:solidFill>
                  <a:srgbClr val="9933FF"/>
                </a:solidFill>
              </a:rPr>
              <a:t>	Ac </a:t>
            </a:r>
            <a:r>
              <a:rPr lang="en-US" dirty="0">
                <a:solidFill>
                  <a:srgbClr val="9933FF"/>
                </a:solidFill>
              </a:rPr>
              <a:t>to DC </a:t>
            </a:r>
            <a:r>
              <a:rPr lang="en-US" dirty="0" smtClean="0">
                <a:solidFill>
                  <a:srgbClr val="9933FF"/>
                </a:solidFill>
              </a:rPr>
              <a:t>was hooked up to </a:t>
            </a:r>
            <a:r>
              <a:rPr lang="en-US" dirty="0">
                <a:solidFill>
                  <a:srgbClr val="9933FF"/>
                </a:solidFill>
              </a:rPr>
              <a:t>an oscilloscope. </a:t>
            </a:r>
            <a:r>
              <a:rPr lang="en-US" dirty="0" smtClean="0">
                <a:solidFill>
                  <a:srgbClr val="9933FF"/>
                </a:solidFill>
              </a:rPr>
              <a:t>Some </a:t>
            </a:r>
            <a:r>
              <a:rPr lang="en-US" dirty="0">
                <a:solidFill>
                  <a:srgbClr val="9933FF"/>
                </a:solidFill>
              </a:rPr>
              <a:t>difficulties </a:t>
            </a:r>
            <a:r>
              <a:rPr lang="en-US" dirty="0" smtClean="0">
                <a:solidFill>
                  <a:srgbClr val="9933FF"/>
                </a:solidFill>
              </a:rPr>
              <a:t>were found at first, but the right </a:t>
            </a:r>
            <a:r>
              <a:rPr lang="en-US" dirty="0">
                <a:solidFill>
                  <a:srgbClr val="9933FF"/>
                </a:solidFill>
              </a:rPr>
              <a:t>readings </a:t>
            </a:r>
            <a:r>
              <a:rPr lang="en-US" dirty="0" smtClean="0">
                <a:solidFill>
                  <a:srgbClr val="9933FF"/>
                </a:solidFill>
              </a:rPr>
              <a:t>were eventually found. </a:t>
            </a:r>
            <a:r>
              <a:rPr lang="en-US" dirty="0">
                <a:solidFill>
                  <a:srgbClr val="9933FF"/>
                </a:solidFill>
              </a:rPr>
              <a:t>After </a:t>
            </a:r>
            <a:r>
              <a:rPr lang="en-US" dirty="0" smtClean="0">
                <a:solidFill>
                  <a:srgbClr val="9933FF"/>
                </a:solidFill>
              </a:rPr>
              <a:t>understanding the controls.</a:t>
            </a:r>
          </a:p>
          <a:p>
            <a:pPr marL="0" indent="0" algn="ctr">
              <a:buNone/>
            </a:pPr>
            <a:r>
              <a:rPr lang="en-US" dirty="0" smtClean="0">
                <a:solidFill>
                  <a:srgbClr val="9933FF"/>
                </a:solidFill>
              </a:rPr>
              <a:t>Fan from previous week worked with the aid of WD40. </a:t>
            </a:r>
          </a:p>
          <a:p>
            <a:pPr marL="0" indent="0" algn="ctr">
              <a:buNone/>
            </a:pPr>
            <a:r>
              <a:rPr lang="en-US" dirty="0" smtClean="0">
                <a:solidFill>
                  <a:srgbClr val="9933FF"/>
                </a:solidFill>
              </a:rPr>
              <a:t>CD shuffler was extremely dirty and needed to be cleaned out, was hooked to an oscilloscope to see if it could still read music. The results were that it could. </a:t>
            </a:r>
            <a:endParaRPr lang="en-US" dirty="0">
              <a:solidFill>
                <a:srgbClr val="9933FF"/>
              </a:solidFill>
            </a:endParaRP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98</a:t>
            </a:fld>
            <a:endParaRPr lang="en-US"/>
          </a:p>
        </p:txBody>
      </p:sp>
    </p:spTree>
    <p:extLst>
      <p:ext uri="{BB962C8B-B14F-4D97-AF65-F5344CB8AC3E}">
        <p14:creationId xmlns:p14="http://schemas.microsoft.com/office/powerpoint/2010/main" val="1745604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7030A0"/>
                </a:solidFill>
              </a:rPr>
              <a:t> </a:t>
            </a:r>
            <a:endParaRPr lang="en-US" dirty="0">
              <a:solidFill>
                <a:schemeClr val="accent6">
                  <a:lumMod val="50000"/>
                </a:schemeClr>
              </a:solidFill>
            </a:endParaRPr>
          </a:p>
        </p:txBody>
      </p:sp>
      <p:sp>
        <p:nvSpPr>
          <p:cNvPr id="3" name="Content Placeholder 2"/>
          <p:cNvSpPr>
            <a:spLocks noGrp="1"/>
          </p:cNvSpPr>
          <p:nvPr>
            <p:ph idx="1"/>
          </p:nvPr>
        </p:nvSpPr>
        <p:spPr/>
        <p:txBody>
          <a:bodyPr>
            <a:normAutofit/>
          </a:bodyPr>
          <a:lstStyle/>
          <a:p>
            <a:pPr marL="0" indent="0" algn="ctr">
              <a:buNone/>
            </a:pPr>
            <a:r>
              <a:rPr lang="en-US" sz="4000" dirty="0">
                <a:solidFill>
                  <a:srgbClr val="FF66FF"/>
                </a:solidFill>
              </a:rPr>
              <a:t>Lab </a:t>
            </a:r>
            <a:r>
              <a:rPr lang="en-US" sz="4000" dirty="0" smtClean="0">
                <a:solidFill>
                  <a:srgbClr val="FF66FF"/>
                </a:solidFill>
              </a:rPr>
              <a:t>14 </a:t>
            </a:r>
            <a:r>
              <a:rPr lang="en-US" sz="4000" dirty="0">
                <a:solidFill>
                  <a:srgbClr val="FF66FF"/>
                </a:solidFill>
              </a:rPr>
              <a:t>- ESD Precautions/Test LEDs</a:t>
            </a: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99</a:t>
            </a:fld>
            <a:endParaRPr lang="en-US"/>
          </a:p>
        </p:txBody>
      </p:sp>
      <p:pic>
        <p:nvPicPr>
          <p:cNvPr id="6" name="Picture 5"/>
          <p:cNvPicPr>
            <a:picLocks noChangeAspect="1"/>
          </p:cNvPicPr>
          <p:nvPr/>
        </p:nvPicPr>
        <p:blipFill>
          <a:blip r:embed="rId2"/>
          <a:stretch>
            <a:fillRect/>
          </a:stretch>
        </p:blipFill>
        <p:spPr>
          <a:xfrm>
            <a:off x="3206305" y="2535909"/>
            <a:ext cx="5102543" cy="3550566"/>
          </a:xfrm>
          <a:prstGeom prst="rect">
            <a:avLst/>
          </a:prstGeom>
        </p:spPr>
      </p:pic>
    </p:spTree>
    <p:extLst>
      <p:ext uri="{BB962C8B-B14F-4D97-AF65-F5344CB8AC3E}">
        <p14:creationId xmlns:p14="http://schemas.microsoft.com/office/powerpoint/2010/main" val="4116976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1211</TotalTime>
  <Words>4205</Words>
  <Application>Microsoft Office PowerPoint</Application>
  <PresentationFormat>Widescreen</PresentationFormat>
  <Paragraphs>866</Paragraphs>
  <Slides>125</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125</vt:i4>
      </vt:variant>
    </vt:vector>
  </HeadingPairs>
  <TitlesOfParts>
    <vt:vector size="130" baseType="lpstr">
      <vt:lpstr>Arial</vt:lpstr>
      <vt:lpstr>Calibri</vt:lpstr>
      <vt:lpstr>Calibri Light</vt:lpstr>
      <vt:lpstr>Wingdings</vt:lpstr>
      <vt:lpstr>Office Theme</vt:lpstr>
      <vt:lpstr>EECT 101-50C Lab Notebook</vt:lpstr>
      <vt:lpstr>Table of Contents</vt:lpstr>
      <vt:lpstr>Lab 1 – Test Equipment &amp; Resistors </vt:lpstr>
      <vt:lpstr>Lab 1 – Test Equipment &amp; Resistors </vt:lpstr>
      <vt:lpstr>Lab 1 – Test Equipment &amp; Resistors</vt:lpstr>
      <vt:lpstr>Lab 1 – Test Equipment &amp; Resistors</vt:lpstr>
      <vt:lpstr>Lab 1 – Test Equipment &amp; Resistors</vt:lpstr>
      <vt:lpstr>Lab 1 – Test Equipment &amp; Resistors</vt:lpstr>
      <vt:lpstr>Lab 1 - Test Equipment &amp; Resistors</vt:lpstr>
      <vt:lpstr>Lab 2 – Resistors and Ohm’s Law </vt:lpstr>
      <vt:lpstr>Lab 2 – Resistors and Ohm’s Law</vt:lpstr>
      <vt:lpstr>Lab 2- Resistors and Ohm’s Law </vt:lpstr>
      <vt:lpstr>Lab 2 – Resistors and Ohm’s Law</vt:lpstr>
      <vt:lpstr>Lab 2 – Resistors and Ohm’s Law</vt:lpstr>
      <vt:lpstr>Lab 2 – Resistors and Ohm’s Law</vt:lpstr>
      <vt:lpstr>Lab 2 – Resistors and Ohm’s Law</vt:lpstr>
      <vt:lpstr>Lab 2 – Resistors and Ohm’s Law</vt:lpstr>
      <vt:lpstr>Lab 3 – Resistors and Multisim </vt:lpstr>
      <vt:lpstr>Lab 3 – Resistors and Multisim</vt:lpstr>
      <vt:lpstr>Lab 3 – Resistors and Multisim</vt:lpstr>
      <vt:lpstr>Lab 3 – Resistors and Multisim</vt:lpstr>
      <vt:lpstr>Lab 3 – Resistors and Multisim</vt:lpstr>
      <vt:lpstr>Lab 3 – Resistors and Multisim</vt:lpstr>
      <vt:lpstr>Lab 3 – Resistors and Multisim</vt:lpstr>
      <vt:lpstr>Lab 3 – Resistors and Multisim</vt:lpstr>
      <vt:lpstr>Lab 3 – Resistors and Multisim</vt:lpstr>
      <vt:lpstr>Lab 3 – Resistors and Multisim</vt:lpstr>
      <vt:lpstr>Lab 4 – Test Equipment Basics </vt:lpstr>
      <vt:lpstr>Lab 4 – Test Equipment Basics</vt:lpstr>
      <vt:lpstr>Lab 4 – Test Equipment Basics</vt:lpstr>
      <vt:lpstr>Lab 4 – Test Equipment Basics</vt:lpstr>
      <vt:lpstr>Lab 4 – Test Equipment Basics</vt:lpstr>
      <vt:lpstr>Lab 4 – Test Equipment Basics</vt:lpstr>
      <vt:lpstr>Lab 4 – Test Equipment Basics</vt:lpstr>
      <vt:lpstr>Lab 4 – Test Equipment Basics</vt:lpstr>
      <vt:lpstr>Lab 5 – Capacitors, Inductors </vt:lpstr>
      <vt:lpstr>Lab 5 – Capacitors, Inductors</vt:lpstr>
      <vt:lpstr>Lab 5 – Capacitors, Inductors</vt:lpstr>
      <vt:lpstr>Lab 5 – Capacitors, Inductors</vt:lpstr>
      <vt:lpstr>Lab 5 – Capacitors, Inductors</vt:lpstr>
      <vt:lpstr>Lab 5 – Capacitors, Inductors</vt:lpstr>
      <vt:lpstr>Lab 5 – Capacitors, Inductors</vt:lpstr>
      <vt:lpstr>Lab 5 – Capacitors, Inductors</vt:lpstr>
      <vt:lpstr>Lab 6 – Learn to Solder </vt:lpstr>
      <vt:lpstr>Lab 6 – Learn to Solder</vt:lpstr>
      <vt:lpstr>Lab 6 – Learn to Solder</vt:lpstr>
      <vt:lpstr>Lab 6 – Learn to Solder</vt:lpstr>
      <vt:lpstr>Lab 6 – Learn to Solder</vt:lpstr>
      <vt:lpstr>Lab 6 – Learn to Solder</vt:lpstr>
      <vt:lpstr>Lab 7 -Component Identification &amp; Solder Kit</vt:lpstr>
      <vt:lpstr>Lab 7 -Component Identification &amp; Solder Kit </vt:lpstr>
      <vt:lpstr>Lab 7 -Component Identification &amp; Solder Kit </vt:lpstr>
      <vt:lpstr>Lab 7 -Component Identification &amp; Solder Kit </vt:lpstr>
      <vt:lpstr>Lab 7 -Component Identification &amp; Solder Kit </vt:lpstr>
      <vt:lpstr>Lab 7 -Component Identification &amp; Solder Kit </vt:lpstr>
      <vt:lpstr>Lab 7 -Component Identification &amp; Solder Kit </vt:lpstr>
      <vt:lpstr>Lab 8- 555 Timer Chip </vt:lpstr>
      <vt:lpstr>Lab 8- 555 Timer Chip</vt:lpstr>
      <vt:lpstr>Lab 8- 555 Timer Chip</vt:lpstr>
      <vt:lpstr>Lab 8- 555 Timer Chip</vt:lpstr>
      <vt:lpstr>Lab 8- 555 Timer Chip</vt:lpstr>
      <vt:lpstr>Lab 8- 555 Timer Chip</vt:lpstr>
      <vt:lpstr>Lab 8- 555 Timer Chip</vt:lpstr>
      <vt:lpstr>Lab 8- 555 Timer Chip</vt:lpstr>
      <vt:lpstr>Lab 9- Filters</vt:lpstr>
      <vt:lpstr>Lab 9- Filters</vt:lpstr>
      <vt:lpstr>Lab 9- Filters</vt:lpstr>
      <vt:lpstr>Lab 9- Filters</vt:lpstr>
      <vt:lpstr>Lab 9- Filters</vt:lpstr>
      <vt:lpstr>Lab 9- Filters</vt:lpstr>
      <vt:lpstr>Lab 10 - Square Wave to Sine Wave</vt:lpstr>
      <vt:lpstr> Lab 10 - Square Wave to Sine Wave</vt:lpstr>
      <vt:lpstr> Lab 10 - Square Wave to Sine Wave</vt:lpstr>
      <vt:lpstr>Lab 10 - Square Wave to Sine Wave</vt:lpstr>
      <vt:lpstr> Lab 10 - Square Wave to Sine Wave</vt:lpstr>
      <vt:lpstr>Lab 10 - Square Wave to Sine Wave</vt:lpstr>
      <vt:lpstr>Lab 11 – Troubleshoot Home Electronics</vt:lpstr>
      <vt:lpstr>Lab 11 – Troubleshoot Home Electronics</vt:lpstr>
      <vt:lpstr>Lab 11 – Troubleshoot Home Electronics</vt:lpstr>
      <vt:lpstr>Lab 11 – Troubleshoot Home Electronics</vt:lpstr>
      <vt:lpstr>Lab 11 – Troubleshoot Home Electronics</vt:lpstr>
      <vt:lpstr>Lab 11 – Troubleshoot Home Electronics</vt:lpstr>
      <vt:lpstr>Lab 12-Lissajous Pattern/Misc Troubleshooting/Test TTL Chips</vt:lpstr>
      <vt:lpstr>Lab 12-Lissajous Pattern/Misc Troubleshooting/Test TTL Chips</vt:lpstr>
      <vt:lpstr>Lab 12-Lissajous Pattern/Misc Troubleshooting/Test TTL Chips</vt:lpstr>
      <vt:lpstr>Lab 12-Lissajous Pattern/Misc Troubleshooting/Test TTL Chips</vt:lpstr>
      <vt:lpstr>Lab 12-Lissajous Pattern/Misc Troubleshooting/Test TTL Chips</vt:lpstr>
      <vt:lpstr>Lab 12-Lissajous Pattern/Misc Troubleshooting/Test TTL Chips</vt:lpstr>
      <vt:lpstr>Lab 12-Lissajous Pattern/Misc Troubleshooting/Test TTL Chips</vt:lpstr>
      <vt:lpstr>Lab 13 - AC to DC Power Supplies</vt:lpstr>
      <vt:lpstr>Lab 13 - AC to DC Power Supplies</vt:lpstr>
      <vt:lpstr>Lab 13 - AC to DC Power Supplies</vt:lpstr>
      <vt:lpstr>Lab 13 - AC to DC Power Supplies</vt:lpstr>
      <vt:lpstr>Lab 13 - AC to DC Power Supplies/Misc Troubleshooting</vt:lpstr>
      <vt:lpstr>Lab 13 - AC to DC Power Supplies</vt:lpstr>
      <vt:lpstr>Lab 13 - AC to DC Power Supplies</vt:lpstr>
      <vt:lpstr>Lab 13 - AC to DC Power Supplies</vt:lpstr>
      <vt:lpstr>Lab 13 - AC to DC Power Supplies</vt:lpstr>
      <vt:lpstr> </vt:lpstr>
      <vt:lpstr>  Lab 14 - ESD Precautions/Test LEDs</vt:lpstr>
      <vt:lpstr> Lab 14 - ESD Precautions/Test LEDs</vt:lpstr>
      <vt:lpstr>Lab 14 - ESD Precautions/Test LEDs</vt:lpstr>
      <vt:lpstr>Lab 14 - ESD Precautions/Test LEDs</vt:lpstr>
      <vt:lpstr> Lab 10 - Square Wave to Sine Wave</vt:lpstr>
      <vt:lpstr>Lab 14 - ESD Precautions/Test LEDs </vt:lpstr>
      <vt:lpstr>Lab 14 - ESD Precautions/Test LEDs Troubleshooting</vt:lpstr>
      <vt:lpstr> Lab 10 - Square Wave to Sine Wave</vt:lpstr>
      <vt:lpstr>Lab 15- Plan, Prepare, Test Solder Kit </vt:lpstr>
      <vt:lpstr>Lab 15- Plan, Prepare, Test Solder Kit </vt:lpstr>
      <vt:lpstr>Lab 15- Plan, Prepare, Test Solder Kit</vt:lpstr>
      <vt:lpstr>Lab 15- Plan, Prepare, Test Solder Kit</vt:lpstr>
      <vt:lpstr>Lab 15- Plan, Prepare, Test Solder Kit</vt:lpstr>
      <vt:lpstr> Lab 15- Plan, Prepare, Test Solder Kit</vt:lpstr>
      <vt:lpstr>Lab 16- Final Solder Kit</vt:lpstr>
      <vt:lpstr>Lab 16- Final Solder Kit</vt:lpstr>
      <vt:lpstr>Lab 16- Final Solder Kit</vt:lpstr>
      <vt:lpstr>Lab 16- Final Solder Kit</vt:lpstr>
      <vt:lpstr>Lab 16- Final Solder Kit</vt:lpstr>
      <vt:lpstr>Lab 16- Final Solder Kit</vt:lpstr>
      <vt:lpstr>Lab 16- Final Solder Kit</vt:lpstr>
      <vt:lpstr>Lab 16- Final Solder Kit</vt:lpstr>
      <vt:lpstr>Lab 16- Final Solder Kit</vt:lpstr>
      <vt:lpstr>Lab 16- Final Solder Kit</vt:lpstr>
      <vt:lpstr>Lab 16- Final Solder Kit</vt:lpstr>
      <vt:lpstr>Lab 16- Final Solder Kit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EECT 101-51C Lab Notebook</dc:title>
  <dc:creator>Louis J Toth</dc:creator>
  <cp:lastModifiedBy>Olivia K Koehler</cp:lastModifiedBy>
  <cp:revision>198</cp:revision>
  <dcterms:created xsi:type="dcterms:W3CDTF">2014-12-11T01:05:38Z</dcterms:created>
  <dcterms:modified xsi:type="dcterms:W3CDTF">2015-12-17T02:10:53Z</dcterms:modified>
</cp:coreProperties>
</file>